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2" r:id="rId2"/>
  </p:sldMasterIdLst>
  <p:notesMasterIdLst>
    <p:notesMasterId r:id="rId13"/>
  </p:notesMasterIdLst>
  <p:sldIdLst>
    <p:sldId id="279" r:id="rId3"/>
    <p:sldId id="257" r:id="rId4"/>
    <p:sldId id="267" r:id="rId5"/>
    <p:sldId id="280" r:id="rId6"/>
    <p:sldId id="271" r:id="rId7"/>
    <p:sldId id="259" r:id="rId8"/>
    <p:sldId id="283" r:id="rId9"/>
    <p:sldId id="266" r:id="rId10"/>
    <p:sldId id="274" r:id="rId11"/>
    <p:sldId id="26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846" autoAdjust="0"/>
  </p:normalViewPr>
  <p:slideViewPr>
    <p:cSldViewPr>
      <p:cViewPr varScale="1">
        <p:scale>
          <a:sx n="103" d="100"/>
          <a:sy n="103" d="100"/>
        </p:scale>
        <p:origin x="6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04" y="2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2ADD9E-05B2-4855-98C3-4AB6A8D61A10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4" rIns="91450" bIns="457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742"/>
            <a:ext cx="5608320" cy="4182113"/>
          </a:xfrm>
          <a:prstGeom prst="rect">
            <a:avLst/>
          </a:prstGeom>
        </p:spPr>
        <p:txBody>
          <a:bodyPr vert="horz" lIns="91450" tIns="45724" rIns="91450" bIns="457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8730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04" y="8828730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8A8DE3-F835-4598-904B-6598B630E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2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A8DE3-F835-4598-904B-6598B630ED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2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E2DB-6BBD-449F-8EE6-5B0D1099B4FE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8DC9-1CF5-4BC3-A76E-CAE6CDF22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01983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9EBB-B649-43C4-9F93-974EB3366CEF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2F9B-2397-461E-AB7F-FB7775C80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7360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DED1-A098-47B9-9E28-2A7DAAB24FBF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7E28-B978-444F-9227-994E4991F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44777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3DFF-8FD8-43D8-B219-7958F2825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8BEF5-DB7E-439F-92E6-61049A3A6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3C88-79F9-479E-AF59-14F82D00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0E2DB-6BBD-449F-8EE6-5B0D1099B4FE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FA37B-FF19-4F39-B5F2-7487027A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84A7-B1FF-435E-9D1F-52A4982A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58DC9-1CF5-4BC3-A76E-CAE6CDF22D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74022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4D97-8569-43C7-BC86-B0369F81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F979-188A-4D5D-A18D-1CABB6DF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86A6-FF58-4154-A839-B4381A3A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31001-2635-4F6C-9576-9DAE85A02CA4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BE7F-BA26-43C1-BA1E-8EF38164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59C3-3DE3-4DCD-9B51-3D318B62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3B75D-9CAD-48C4-BDC4-4D26384A9C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69009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9294-C8B1-44A8-99DA-90E6F55E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CDC3A-6617-4A18-AB85-2B57D0E8F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5D856-EC22-494E-B63A-55E2AC4C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A15BC-9A65-44E7-B3EB-BF9A6B582845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216-9664-4C03-8EEA-7D0DCE72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FEBE-0459-4EFA-AA4E-4A376266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5CC7-AD61-4BFF-B6BB-774C44A1DE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7612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F910-E79C-4904-BFE7-39CC141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834E-9839-4BF0-96CC-BDFCDBB1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563EA-83CD-45D2-B13C-E54B5094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7685C-E1B7-4460-82A1-5E4D620C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F4AD6-B720-4BFB-BFEB-EC5D7895C70F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0890F-2944-4B29-8628-FE2EDB48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1CB0E-FAB6-4241-959A-A325169B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7CC01-9AC8-4DCA-87F4-64D5743D28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02593"/>
      </p:ext>
    </p:extLst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A2D5-7B4F-419C-A4AE-34AFDA1D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EA890-F28F-4020-B03E-CB60AB9CD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1EE14-B8E2-4EC3-ADB6-C6E22AB6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8EAE1-CCCC-45C2-A664-FFA6E18BF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3BED3-C509-40DB-8351-D9E86D296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65A3C-984E-48A2-88B7-B024DB55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AC10F-FE67-4E1A-B07E-DAC76F2DD89F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93FE0-F209-47A7-9BA0-2BAC1740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8EA13-43F2-4E6A-B81D-908E22F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975EE-876E-4531-A146-FDAE73AF8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4151"/>
      </p:ext>
    </p:extLst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6DD8-5DC6-48EC-A11E-8E277466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13517-1688-4753-9E0D-8FEFCC4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2A4B2-3695-4B3E-909B-B590AFF74CAE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F1A5F-433F-47AC-A126-E7A714DE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B34B4-D036-454A-9B3B-2164290A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52CD4-EDCD-4F34-8A71-121FC7902B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97658"/>
      </p:ext>
    </p:extLst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F5A2-F941-41CD-9635-DA75E71A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DFAE6-100D-4948-A4E1-739297E3FB75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4ACFB-7816-42BF-9E4F-C1076227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6925F-CBBA-4CCB-BA0D-3CC3F416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7381F-B33C-416F-8DBD-F5371B460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67852"/>
      </p:ext>
    </p:extLst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4CB3-E541-4F3A-93AF-70FDF702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86966-2D7E-498B-8C51-D54E0610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A263C-75C0-4CCB-A3C8-54679827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CC869-5DA6-41E5-9E1D-3B3B3470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7E4B9-6463-4B08-A4C8-7E53191C220F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5431D-130D-4D56-91E8-4E7B746F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A3301-3916-4AB2-97E2-3158C226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8D89B-46B2-4CE6-938A-274CEE3C98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4660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1001-2635-4F6C-9576-9DAE85A02CA4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B75D-9CAD-48C4-BDC4-4D26384A9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2794"/>
      </p:ext>
    </p:extLst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618C-8925-45E3-9265-93751FB4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DF847-7BF9-4FD7-B083-B503A448A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D25CD-2916-47A0-9569-C4D58EC43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5FAC-5306-4421-B488-E51823FE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849E8-B12C-4495-981F-5E19BAD141C8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4ABA0-CD32-4A94-A6D0-0574A87F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0C38-7AC5-488B-960D-C37F1F8A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E5C1-8233-4E39-BBFE-44F1C7DC8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05100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C03C-C9FC-484D-A416-DCEB67E4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4140E-C2B3-4369-9991-B8F43E75D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E5B6-C1CA-437F-9483-1E263269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9EBB-B649-43C4-9F93-974EB3366CEF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9D20-6EF1-45BD-B9F9-619FD186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04D9-D925-48D7-A6FB-D285C89C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62F9B-2397-461E-AB7F-FB7775C80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14969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69042-2894-401E-A652-5AB70429B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CEDD3-3F2D-48B1-8978-F104FCE08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5BCA-3778-4C83-992B-6CFDA8AD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ADED1-A098-47B9-9E28-2A7DAAB24FBF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27D70-C943-4834-BB87-770A71F4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C82C-FF80-4F33-8768-A1D5A946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57E28-B978-444F-9227-994E4991FD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5064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15BC-9A65-44E7-B3EB-BF9A6B582845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5CC7-AD61-4BFF-B6BB-774C44A1D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51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4AD6-B720-4BFB-BFEB-EC5D7895C70F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CC01-9AC8-4DCA-87F4-64D5743D2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6280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C10F-FE67-4E1A-B07E-DAC76F2DD89F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75EE-876E-4531-A146-FDAE73AF8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43996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A4B2-3695-4B3E-909B-B590AFF74CAE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2CD4-EDCD-4F34-8A71-121FC7902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8784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FAE6-100D-4948-A4E1-739297E3FB75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381F-B33C-416F-8DBD-F5371B460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46316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4B9-6463-4B08-A4C8-7E53191C220F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D89B-46B2-4CE6-938A-274CEE3C9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68440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49E8-B12C-4495-981F-5E19BAD141C8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E5C1-8233-4E39-BBFE-44F1C7DC8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19746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9556D-B8E2-4450-A7E7-BC8701E7C7FA}" type="datetimeFigureOut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2047B-941F-497C-A984-89894E19D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1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69B3-8003-47E5-90E5-95CC7B8D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9795A-F4D2-410E-ACBA-349FC998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45C4-90D6-4282-91A2-D18F4FDEB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19556D-B8E2-4450-A7E7-BC8701E7C7FA}" type="datetimeFigureOut">
              <a:rPr lang="en-US" smtClean="0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133E3-6AC5-4070-8B4A-7DBAB6D6E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91E4-FD60-4C8C-958F-2494FCEB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E2047B-941F-497C-A984-89894E19D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check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byimage?hl=en&amp;q=pics%20of%20money&amp;ei=ULhSTv7fH8PJgQew1OnsBg&amp;sbisrc=landing&amp;image_url=http://www.unstruct.org/wp-content/uploads/2011/07/free-bags-of-money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save%20money%20images&amp;source=images&amp;cd=&amp;cad=rja&amp;docid=MOFj4VWcSV5OwM&amp;tbnid=kjmIBfzD1TEyzM:&amp;ved=0CAUQjRw&amp;url=http://www.exlinkeventsblog.com/2012/03/top-5-how-to-save-money-tips.html&amp;ei=XRoWUsTlFOfh4APZhIHYCg&amp;bvm=bv.51156542,d.dmg&amp;psig=AFQjCNERmPvODyr_ngI51WiMfRoQESuUpw&amp;ust=137726665000021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stephen@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00138"/>
            <a:ext cx="8229600" cy="10667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Fiscal Presentation</a:t>
            </a:r>
          </a:p>
        </p:txBody>
      </p:sp>
      <p:sp>
        <p:nvSpPr>
          <p:cNvPr id="3075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76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77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78" name="AutoShape 16" descr="data:image/jpeg;base64,/9j/4AAQSkZJRgABAQAAAQABAAD/2wCEAAkGBxQQDw8PDxQQEBAPDw8PFBUUFRQQFRcPFBQWFhQUFRUYHCggGBolHBQUIjEkJSkrLi4wFx8zODMsNygtLisBCgoKDg0OGxAQGywmICY0LCwsLC8tLC0sLCwsLCwsLCwsLCwsLCwsLCwsLCwsLCwsLCwsLCwsLCwsLCwsLCwsLP/AABEIAN0A5AMBEQACEQEDEQH/xAAcAAABBQEBAQAAAAAAAAAAAAAAAQMEBQYCBwj/xABEEAABAwICBgcEBggFBQAAAAABAAIDBBEFIQYSEzFBUSIyYXGBkaEHQnKxFCNSYsHRM1NzgpKissIkQ4Ph8BVjo8PT/8QAGwEBAAIDAQEAAAAAAAAAAAAAAAEEAgMFBgf/xAA1EQACAgIABQIEBAMJAQAAAAAAAQIDBBEFEiExQRNRMmFxkRQigbFCodEGFSMzNENS8PHB/9oADAMBAAIRAxEAPwD3FACAEAIAQAgBACAEAIAQAgBACAEAIAQAgBACAEAIAQAgBACAEAIAQCIAQAgBACAEAIAQAgBACAEAIAQAgBACAEAIAQCoBEAIAQCoBEAIBUAiAEAIAQAgBACAEAIBUAiAVACARAKgBACAEAIAQAgBACAEAIAQAgBACAEAiAEAIAQAgBACAEAIAQAgBACA4MrRvI8wo5l7mPPH3ATN+03zCjmj7kepH3R2HA7lOzJNPsCkkEAIAQCoBEAIAQAgBAKgEQAgFQCIAQCoAQAgBACAaqKhsY1pHNY0cXEAeqxlOMVuT0YWWwrW5vSKGt0vhZlGHSnsGq3zKoW8Tqj8PU5F/HMevpDcvoUtVphO7qNjjHcXHzJt6KhZxW1/CkjlW8evl8CS/crJ8bqH9aaT906n9Kqyzb5fxFCfEsufebIb6h53vkPe5x/FaJWWPvJ/cqu+195P7sadc7ySsNy92a3Ob8s5so5pe5HNL3Z22Z43OeO5xClWTXZv7syV9q7Sf3ZKgxmoZ1ZpfF2v/Vdb45l8e0mWK+JZUO02WdNpjUM64jkHaC0+YP4K1XxW1fEkzoVcfyI/Eky7otNYnZStfEefXb6Z+iv1cVql0ktHWo4/RPpNOJoKSsjlGtE9rx90g+fJdGFkJrcXs7FV9dq3CSZIWZtBACAEAIAQAgBACARACAEAIAQAgOJ5msaXvIa0C5JyCxlJRW2YTnGEeaT0jJ4tpfvbTDs13D+lv5rk5HE/FX3PPZfHP4aF+rMvU1D5Xa0jnPPab+Q4Lk2WTse5PZ5+26y17m2xqy1mrQWQCKCNBZCBFAEQx0IoIEsoI0ISmiNCWUEHcMrmO1mOcxw4tJBWcLJQe4vRtrunU9wejTYTpk9lm1I2jfttycO8bj6Lr4/FGuln3PQYfH5R/Letr3NnQ1rJ2B8Tg9p5cDyI4Fdmu2Ni3F7PTU313R5q3tD62G4EAIAQAgFQAgBACAEAIAQEHFsUZTM1nnM9Vo3uPYtF+RCmO5FXLy68aHNP9F7mAxXFJKl2tIbNHVYOqPzPavPZGTO59e3seOy823JluXb2IVlX0VNAgEUECKCCTT4dLJ+jjkcOeqQPM5LdDGtn8MWWK8O+zrCDY9LgdQ0XMT7DlY+gWbwr0tuJslw3KituDH8O0blnYJGmMNJIzJuCN4ItkVtq4fZYuZNG/H4PddHmTWhrF8EdSuj2hDmPPWaN2eYz42WF+FKmUeZ9H5MMvhssaUVJ9H5NJBobDkXPkfcX3hvyC6ceF0+W2dqvgOPrbbYmj+jkQaZJWiR20kaA7MBrXFoy4nJTi4FcVzSWzLA4RTBc01t7ffwS5q+CKpbSOiDS8CztVurc7h+C3u2qNqq5f5dC1K/HrvWO49X8uhG0j0aY+N0kDQyRoLrNyDgN4tzVfNwITi5QWn+5U4nwmuyDnUtSX8zBrzujxjQhCggeoa2SB+0icWu48iORHELfTfOqW4ss42VZjy5q3o9D0e0gZVN1TZkzR0m8+1vML0eJmRvXs/Y9rw/iUMqOu0vYuVdOmKgBACAEAIBEAIBUAiAiYriDaeJ0j87ZAcXO4ALTfdGqDkytlZMcetzl/wCnnNdWPnkMkhu48OAHIDkvNXXStlzSPFZGRO+fPP8A8I61GgdpYDI9kbes9waPFZ1QdklFeTZTU7bFCPk2tNovBG28l5CBckmw7bALvV8Ppgty6nqquEY9cdz6s4poaCZrtQRWbvvdh77myRrxLE9aJrq4fanyqPQqfolLFVxkSMfCdYkFwcGvAyBPJU/Rx6709rRzvw2JTlRfMnHr09mXlXpJEGOFOdrLbotDXEX8BuV6eZWov0+r9jqW8SpUWqnzS8JE/Bp5ZIWunYI5CTkMsuBsSSO5b6JznDc1plrFsssrUrY6fsVuJ1H0OoZNb6ifoSgcJBufbnbf3LRdZ6Fil/C+/wBSpkW/hblP+GXR/J+5Y4tQtqYHR5HWGs12+zt4IW6+qN1biWsrHjk0uD89gwSQup4w/rsGzf8AGzon5LKht1rfcyxXJ1R5u/Z/oRcGqwJ6qmO9kpkb2sfmfIk+YWqi3c51+zNGLenbZS+6fT6Mfxup2ERnEYkLLX4EN53twWWRZ6cHPW9Gebb6Fbt5d6K6gxCrqmCSEU0bCSOlrvOWRyFlXquvvjzQSSKePlZWVXz1qKT99sx+OULoJ3MeWlxtJdo1R0rnIcM7rh5lMqrWn56nl+I40qL2peev3ICqlAQhQRoWGV0bmvYS1zTcEbwVnCcoSUo9zZVbKqSnF6aPTNHcYFVFrZCRuT28jzHYV6rEyVfDfnye94fnRyqubyu6LVWi+CAVACAEAIAQAgBAef6U4htqgtB+rhuwdr/eP4eC89xC/wBSzlXZHj+LZTuv5F2j+5TKgcsEIHaWcxyMkbvY4OHhwWdVjrmpLwbaLXVYprwb2j0iglAu8Mcd7X9HPv3HwXo68yqxdz2VPEce1fFr5McNDSzbmwPP3dX8Fk6qZ+EZPHxrPEX9iBieikT2EwjZyWuMyWk8iDuVa7h1Ul+Xoynk8GpnH/D6Mt8Pw9kDA2NoFhmeJPMlXKqYVR1FHRoxq6YqMEVcVRU/Tyx4cYCHAWHRAsCHX53FvFVozu/EOLX5SlC3J/GOMl+TwT8codvTyR+9a7fiGYW/Jq9WtxLObjq+iUPsZ7Q7GrEUsp57MngeLD+HlyXP4flf7U+/g5HB89/5Fnfx/Q12TbnIXNzwz5+i63RHoOkTA6Q1ZirzNC4Xsx1wQ4brFpt3blwMy11ZPPBnkuI5DozfUrfhFxT6YxPbaZjmkixAAe0q5DidUl+fodKrjmPOOrFr+ZydLqeJmrBG7K9gAI23/wCdiPiNEFqCIfGsWqOqlv5JaMrX1clVM6QtLnEAarAXWaNwyXHusnkWc2jzeTfbmWuetv2XUR+FzBjnuikDGi5JFrBYvFuUeZx6ESwMhRc3B6JeE6PS1LNowsDLltyTe47AFux8Cd0eZNaLOHwm3JhzxaSGMbwl1K9rHODy5utcAgb7WWvKxXjtJvezRn4EsSSjJ72Jo/iJpqhj/ccQx4+4Tv8ADepwsh02p+H3J4ZlvHvT8Poz1IG+a9WfQE9ioAQAgBAIgBACAj4hUbOGWT7EbneIGS12y5IORpvs9OqU/ZM8vHM7zme85leUb29ngd7e35BQAQgRQDTaMOpXt1JmRiUHIv3OHC18r9i7GD+HlHUkuY9Bwt4k48s0ub5+S5q8CgfIyW+zLNU9AtaDY3Hd4K9PFrclPetex1LMGiU1YnrXsPYhj8MIPTD3Dc1hDjfttu8Vlbl1VruZ5HEKKY7ctv2Rn8M0tLAWzNLxrEgtOYBN9Ug7wFzqeKa6TRyMfjmulq+w9W6XFzC2CN4cQRrHO3aAOK2WcS5lquL2bbuMuUdUwe/crpdKamwF2tIAF9XM245qrLiN6WmtFGzjOVFaa1+gxFgtTUHbBo6Z19YlrLnmLLBYmRa/U13NMeH5l8vV13677EuDRaeWRzZ3WDbHWJMlyeDbrfHAunLU5dC1XwnJsm1bPp9dk2o0JGr9XK7W+8BYnw3LZPhMdfll1N9n9n48v5JvfzGNGNHmvMjqgEmN+z1OGsN5PPeFhg4MXt2Lt00auF8KjJylcuz1ou8SraejMbXRANfcXa1tgBbf5q/bZTRpNd/kdbIuxsRxjKPf5EubDWOIliDY5QLte0WBB4OA6zStzpjvmj0ZZePW3zwWn7ocoqps7HAizgTHIw56ruIPZy5grKElNP8AmZ12Rti1+jRV4HSGlqJqfPZSjbxnu6Lm946Pgq2NV6M5Q8PqihhUPFtnUvhf5l/9RX+0GHKnfyL2HxAI+RVPi8Pyxkc/+0Ve4wn9TGOC4R5Vnp2jNVtaSFxzIbqHvb0fwXrMKznoiz6Dw231caEvlr7ForReFQAgEQCoAQCICp0nd/hJvhHzCq5nSmRR4k9Y0zz5eZPEiIDpjS7JoJ7hdZKLl2RlGEpdIrY/T4dLI/ZtY7WsDYjVs08TfcFshj2TlypdTdXh3WT5FF7LN2ilRa/1Z7NbP5WVr+7bkt9C9/cuSlta39R7CtFXSDWnLo23IDfeNuOeQW3HwJyW7G18ixicJssW7pNfInVehzNU7J7w4DLXsQfICy32cLhr8re/mWLuBVuP+HJ7+ZH0WwNr9eSdusWPMYYdwLd5I4rVg4cXuU18jTwrh0GnO1baetfQvsUxCOkYxzmHVc4MAYBlle/DkujdbXRFNo7GTkVYsU5Lp26IkSQRVEY1mtex7Q4ZcDuI5LNwhbHqtpm2VVV8OqTTI2CwmDXpiSWsOvGTvMTju7wbjxCwoj6a9P27fQ1YlbpTp8Lt9DnSeSVlM58DixzCHEgAnUG/f5+CxzJTjU5Q7ow4lO2FDnU+q/YdwDEPpFOyQ9bqv+Mb/Pf4rLGu9WtSNmDk/iKVPz5+p21ojndwE4v/AKjBY+bbfwlbEuWf1NqXJY/n+47XsbqF74xLswXgWBNwPdvxSxR5dtb0LlHl5pR3rqUdFpBLUXFLA3oWB13gWB3ZAdipVZk7t+lHt7s5lHErMnfoV9vd6K7EJ6ikqGVUoi+t6D2x61nBo96/vW3HsVe6y7HsVs9afRpFLJuyMO5X2a1Lo0v+9zW0k7J2RzMs4dZp4g2sR2HeF1YTjZFSiehqshdFWR6oqNOIr0hd9iRh8zq/iqfE481Dfto5nHIc2K37NHnpXmTxBvtCHf4QftJLea9Lwv8A06+rPbcC/wBIvqzRAronZOkAIAQCIAQHLigKnSBwNNOHGw2Tj4gXHrZaciPNVJfIrZcOeiUfkzz9pyXlTwnYEB6No7UCWmidYXA1HZe83I/n4r0+LNTqTR7fAsjZRGSFxqu+jRmYMD3EtYc9XLO1zY/8KnIt9GHPrZOZkLGrdnLskYbWCeJkrcg8bt9iMiPMFbKrFZBSXk3UXRurU4+Sm0trJoNjJE4tZrEOGWbt4B7LAqnnXWVcso9vJzuKZF1HJOD6eS9pJxJGyRu57Q4eIV6ElKKkjqVzU4KS8kWnGzqJWcJgJm/ELNkH9B8SsI/lm179f6mqC5LHH36/1G9I6HbUz2jNzem34m8PEXHitWZV6tTRp4jj+vjyiu/dFfoRWa8L4jvidl8Dsx63WjhtvNXyvwVOC3udLg+8SzxaQRbOc7mPDHfs5CGnyJafBW7ZKGpf96nRyJqvU376+/QnSMDmlpzDgQe4ra0pLTN0oqUWn2ZkNGpDTVk1I85PJ1e8Zjzb8lycNum6VL/Q8/w2TxsmeNLs+xpsUgL4nBh1Xts9h5PbmPy8V07Ytx6d/B3MiLlB8vfuvqVWHaVQvaBOdjIMnB19W432d+aqVZ9U1qT0zn4/F6LFqx8r8piwYjQ05e+N7AZCC7U1nk7+AvbeVMbsWrbi11Jhk4GO3KEkt99Ga0nx4VRa1gIjYSQTvLjle3ALk5+ar9Rj2R57i3Eo5WoQX5V/MttBaSVoMms0wSA9EG52gNr9hy+Su8LrsjHmb/KzqcCpuhDnbXI/HzLnSktFHPrWHQy+K4t62VzO1+Hlv2OnxRx/CT5vY8wJXkz58av2c42yeKeFuTqWokiPbuOt5k+S9Zg18lEV+p9A4XV6WLFfr9zascrZ0BwIBUAIAQCFAMyOQGL9o1fs6N4B69m+F7figMdgFZtYW36wFu8DIH0Xmcyn0rX7M8TxHG9C9rw+qLNVSianQars6WE8RtG94yd+C7HC7e8P1PRcDv8Aiqf1RpcUpdtDJGfeabfFvHrZdO6v1K3E7eTUrapQfkz+g9VlLA7ItOuB6OHmB5qhwyzo634ORwS18sqZd0XWP0e2p5GDrBus34m5hXMqr1KnE6WfR61Eo/YrNCazWhdCd8Trj4Hf73VbhtvNXyPuinwa/npdb7x/YscfY4RbaP8ASQHaN7RucD3glWcnahzx7rqXM3mjX6kO8ev9UM0GkkErQXPETrZtedXPscciFhVmVWLvo10cSx7o/Fp+zCOvo4S97HwtLzd2oQ4k+HeVKsx6ttNLZKuxKG5Jpb7mf0l0ibOzYxA6hILnHK9jcADlf5LmZudGyPJD7nE4nxSN0PSq7eWcR6XStjYwNZdrQ0uN3E2Fr2ysoXFJqKWjFcdsjBRUVteSprcTkllEziBI21i0atrG4+apW5M7J+o+6Obfm222q19GvYZnrZH9eSR3e4lYzyLZd5M12Zd8/imyOtBVYKDE5KxMWTcPxiana5kL9VrjrHIHpWtcX7h5K1TmW0x5YPoXcbiV+NBwrfQj1uISzW2sj323XOQ7gMlhbkWW/G9mu/Muv/zJNkGokDRmbFxDG/G7IeqyxafVtUTPAx3ffGH3Kr2OV5jr54XH9JGSfia63rrei9alpaPoaSS0j3WF6kkktKA6QAgEQHLkBFncgPMfa5ORAwf9xg8w/wDIIDMYTrNgjmZc7GlfK9v2omytbJ4jaB3cCqebQrYfNHN4liq+r5o0lLUNkaHsNwRdeclFxemeOlFwfLIscIqtjPFJwDgD8Jyd6Fb8W307VItYN3o3xl48m7mx6nZvlYfh6fyXoJZVMe8keunnY8O80Y//AKkyKtNRDd0ZcSRbVJDh0h55rjfiIV5Dsh1R5v8AGV05jtr6xf8A39yxm0yd7kTR8TifQWVifFf+MS5Zx7/hD7lBT1743vkjOo5+tfVGVib2AK50MicJOUOmzj15llU3Ovps5nxGV/XlkcOWsbfwjJJ5Nsu8mRZm32fFN/cjLQVRCoIBQQIhAiEHKggEMRFBAhUECKDHQhHE5AKUtmUYtvSM1XV21r6WFvVY8yH91pIv4A+a9Bwyjli5s9fwPEUIux9yJ7OnWxUOHFsx/mBXWPQH0DTPQE5hQDiAVAIgOHoCFUlAeae1KHWpnH7D4n+Fy3+5AUuglU1rKd77GNlTJSSg/qKlgGfZraqhrZDW1oq5nvwysnpjdzI5CLHjGc2OHbqkLkZOOpPXk89mYam2vPg1FFWsmaHMNxxHEd65U4Sg9M4FlUq3qRJWBgCECKACAEIBAIVBAiECKCBEIEUECIRoRQQCECOIaNZxsFlGDZshU5MpsTxHok9VjQT325q3VV1SXc6FOP1UV3Zn9Hbl9ZWP3Q00p/1ZRqsHgNb0Xpa4KEVFHtaa1XBQXgnezOn1q17+DIf5nuaB6B3kszae6UjkBZRlAPBAKgEQHD0BAqkBkNKKPbRSx/bjc0fF7vqgPMtEXBzqiikOqKmMtHAiVm4jt3+SAttLmmro4a5wtU0h+h1g49E2jl7jvvyd2KvfDa2iplVcy5kZWirHRODmEtKoyhGa0zl2VxsWpI1WG6SNdZsw1TzG7/ZUbcVrrE5V2BKPWHVF7FKHC7SHDsN1Uaa7lBxaemdqCAQgRQAQgCgEKggRCBFBAiECWQaAjibAdqKOyVBsiT4g1uTekfRboUvyWq8V92VdRUOebuN/wVhRUexbUVFdChxSUyu2Me5t3yO4ANzz7B87BdLCo/jf6HZ4Zi/7sv0J2L0xpMNjp7WlqXieXmGjqtP8vkV0ztmh9mOHlkBmcM55Lj9mzIeut6ID1KjQFpEgHggBACA4egIVSEBn8TYgPK9KMIfFV7aDIvO3bbg8G7reOf73YgLWSsGp9NDCYpWbCuhGZ1RkJWjiW7+0dyAxGKURpZRGTrwvGvDKM2viO4g+h5FU7atdUc7Io09o5a+yrlTZMpa1zDdji3uKwlCMu6Nc6oWfEi6pdJHjJ4DvQqtPEXhlGzh0X8LLSDH4nb7tPmq8saaKk8K2PzJsddG7c9vnZanXJd0V5VTXdD4eDuIPisNGtoVQAIQHJI5hNEaG3TsG9zfNSoNmSrk+yGJMRjG4l3cs1TJmyONJkWXFj7oA781tjR7m+OKvJBmqXO6xJW1QS7FiNcY9hrWUksjt2k8jaalaXyvOrlw558LcTwVnHx3N7fYu4mG7Zbl2NhhmirIZGUTLSS3bJUv4OkHSZEOTG9Y8zZdhJJaR6KMVFaRN06wFgYwXu+V7Ym87nrO8BcqSSfhFKIwyNgs2NrWNHJrRYIDT0jUBZxhAOhAKgEQCOQEWdqApq+K4KAxuklI50ZMeUsR2jOOY3jty4dpQHOjToq6Bz4rMf1JY95ZIOBHEb7FAYnF2mhlfRVcZko5Ha4YDZ0Tz/nU7/m3cdxRrZDWyprsMdA0TROFRSONmyNFrE+7I05xv7D4EqrZT5RSuxvMSPHKHblVa0UZJp9R5r1BhsdbIoGx1sihkPQ8yYjcT5rFxRrcYvwPNqnfaPmsHCPsYOqHsd/S3cz5qOSPsY+lD2D6QeZUcqHJH2FEqEaR1tVBiwD1DIOZZ2sF3EBEm+wUXJ6Q7g2F1OIybKmaWxgjXecmtH3jw7hn3K5Tib6yOljYG3zSPYNGdFosOgLYelO5tnSkZk8gPdbfh810oxUVpHZjFRWkPYFg7aVr3OOvJIXPe89pJt3fNZGRjDiDq6skqiCKeEup6dp963XkI7SPIBAaXDouKAvqZiAnMCA7QCoBEAFAMyNQFfVRIDPYnS8Rkd470B5rjtLNQ1H/UqDKxtPFvH7zRvYfTegNnQVtFj1LspRqTNF9QkCWN324z7zfTmEBicY0dq8Ke6RhMkDrtMjW6zCz7MzDkPHLtQFFMKac3H+DlPK74Cf64/DWHYFrlWpGqdMZEeopJoRrObtIv1kZEsf8AG3IHsNiqs6GihZitdhqOrB35LQ4NFWVUkSGSg7isdGppoda/tWLMWzsPUGLZ21yxZjscae0KCBdo0byo0RobdXsG67u7NZKuTNipm/BKw2hqqw6tNC9wPvW6I73nojzW+GK33LVeC5dzZYR7O4oS2TE52ufv2LHZnsLusR8IA7VdrojE6dWLGCPRMJkYGCOmjEULcgAA1vkFYLRYICDjlU2OF7b2c9tu0A8UBlMOpgdUNGqxos0cm/mgNLRw7kBaQsQEloQHSAEAiAEBy4ICPNGgKurp73QGYxOhIJc3faxHBzeRQGExXR1zHfSKHWY5p1jG0lrmuHGM8uxAW+j3tJsNjiDdb3TI0Z8jtGcfDyQEzFdBaHEmGehkbC453is6O/3ostXwsgMfVaE19CS+Nsjmj/Mp3OOQ5tFnelkBUPrw4kTxQyEHpHV2El+10ds+8FYuCZg64vuhp7aU8aiA/wCnOP7CtbpTNUsaLFZSxnqVbO5zJWn0Dh6rW8c0PDOxQnhU0viZP/msPwzNf4L5HYojxqqbzkP/AKlH4ZkfgfkORUUZ69ZGPhZM7+0LNYxsWEvkWNNQYc3OaoqZiOEcIZfuLyVmqEbo4sUWEGNUUJApKESOvk6qftjfh9WOj5LYq4o2xpgvBoKabF60BrB9DhOVw36MLdm9/kthtNHo/oYyA7SeR9TMcyTcNv3G5d4nwQGuawNbdxaxrR2AAfggKav0jYBaDpD9Yer+4Pe793egKIB0zteS5F7gHj2lAXdDS2QFxBEgJbGoBwIBUAIAQAgEQHDmoCNLEgKyrpL96Az1dhud25OCAzWNYBFU32oMcu4SN3+I3O8c0Bi6jR2uoZNtTPe5o9+EkG33mb/mEBoMG9p1VFZtQ1lSBkT+if5gWJ8EBpm6aYXWgNrIg0nL62LX/naDb0QDb9B8Gq86eUMJ/VVBP8shKAi1Xsbic20NZIz44my/0uagIbvYzIBZtZH3mFw/vKA7h9kEjetVxnuhcfm9ASoPZFHe8tVI74Imx+rnOQFvSezmgittBJL+0lLB5M1UBYivw2gHRdSQ24Ms9/ky7igKit9p0Ayp4pZfvP8AqW+Wbj6IBin0trajOKJsbD7zug0Dsyu5ASCHvtt5HTu32tqxg9jOPe6/ggJsFKXG7s0Bd0dHxKAtYIbICYxiAdAQCoAQAgEQAgBACA4c1AMSRICDUUl0BUVmHA5EXQFTLh7mZszHI7/NAVGI4XFN+niaXfatqu/iGaAoarQmN1zDK9nY8B48xYoCirdBasdQwyDm15afJwHzQEdmE4hTizWVX7jiR/K5AOMrsSZvOIt7hP8AkgHBX4m738Q/8yA6ZT4lJvFa743SMH8xCAlQ6K1knXDGg/rJL+gBQFtSaEAZzS37I229XfkgLyiwaCEjZxhzh7zvrHeuQ8EBaspnO35ICwpaDsQFtTUVkBYxQoCQxiAcAQCoAQAgFQAgBACARACAQhANOjQDEkF0BCmoeSAgT0HMICBLhTeAt3ICO7DnDcfNANupH8gfFAcGnfyKAUQP+yUA4IH8vVAdtonneQEA9HhnO5QE2DD+QQE6Gh5oCdFT2QEhkSAea1AdWQCoAQAgBACARACAEAIAQAgCyA5LUBwY0A26JAMvpQeCAZdRBANOoEBx9A7kAfQO5AdigQDjaEIB1lIBwQD7YUA42NAOBqA6AQAgBACAEAIBUAIBEAIAQAgFQCIBUAIBEAWQCFqA51UAmogDUQBqIA1EAuogFDUAtkAtkAqAEAIAQAgEQCoAQAgEQAgBACAEAIAQAgFQAgBACARACAEAIBUAIAQAgBACAEAIAQAgBACARAKgEQAgBACAEAqAEAiAEAqAEAIAQAgBACARACAVACAEAIBEAqARAKgBACARAKgEQAgBAKgBACAEAIAQAgBACAEAIAQCIBUAIAQAgBACAEAIAQAgBA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079" name="AutoShape 18" descr="data:image/jpeg;base64,/9j/4AAQSkZJRgABAQAAAQABAAD/2wCEAAkGBxQQDw8PDxQQEBAPDw8PFBUUFRQQFRcPFBQWFhQUFRUYHCggGBolHBQUIjEkJSkrLi4wFx8zODMsNygtLisBCgoKDg0OGxAQGywmICY0LCwsLC8tLC0sLCwsLCwsLCwsLCwsLCwsLCwsLCwsLCwsLCwsLCwsLCwsLCwsLCwsLP/AABEIAN0A5AMBEQACEQEDEQH/xAAcAAABBQEBAQAAAAAAAAAAAAAAAQMEBQYCBwj/xABEEAABAwICBgcEBggFBQAAAAABAAIDBBEFIQYSEzFBUSIyYXGBkaEHQnKxFCNSYsHRM1NzgpKissIkQ4Ph8BVjo8PT/8QAGwEBAAIDAQEAAAAAAAAAAAAAAAEEAgMFBgf/xAA1EQACAgIABQIEBAMJAQAAAAAAAQIDBBEFEiExQRNRMmFxkRQigbFCodEGFSMzNENS8PHB/9oADAMBAAIRAxEAPwD3FACAEAIAQAgBACAEAIAQAgBACAEAIAQAgBACAEAIAQAgBACAEAIAQCIAQAgBACAEAIAQAgBACAEAIAQAgBACAEAIAQCoBEAIAQCoBEAIBUAiAEAIAQAgBACAEAIBUAiAVACARAKgBACAEAIAQAgBACAEAIAQAgBACAEAiAEAIAQAgBACAEAIAQAgBACA4MrRvI8wo5l7mPPH3ATN+03zCjmj7kepH3R2HA7lOzJNPsCkkEAIAQCoBEAIAQAgBAKgEQAgFQCIAQCoAQAgBACAaqKhsY1pHNY0cXEAeqxlOMVuT0YWWwrW5vSKGt0vhZlGHSnsGq3zKoW8Tqj8PU5F/HMevpDcvoUtVphO7qNjjHcXHzJt6KhZxW1/CkjlW8evl8CS/crJ8bqH9aaT906n9Kqyzb5fxFCfEsufebIb6h53vkPe5x/FaJWWPvJ/cqu+195P7sadc7ySsNy92a3Ob8s5so5pe5HNL3Z22Z43OeO5xClWTXZv7syV9q7Sf3ZKgxmoZ1ZpfF2v/Vdb45l8e0mWK+JZUO02WdNpjUM64jkHaC0+YP4K1XxW1fEkzoVcfyI/Eky7otNYnZStfEefXb6Z+iv1cVql0ktHWo4/RPpNOJoKSsjlGtE9rx90g+fJdGFkJrcXs7FV9dq3CSZIWZtBACAEAIAQAgBACARACAEAIAQAgOJ5msaXvIa0C5JyCxlJRW2YTnGEeaT0jJ4tpfvbTDs13D+lv5rk5HE/FX3PPZfHP4aF+rMvU1D5Xa0jnPPab+Q4Lk2WTse5PZ5+26y17m2xqy1mrQWQCKCNBZCBFAEQx0IoIEsoI0ISmiNCWUEHcMrmO1mOcxw4tJBWcLJQe4vRtrunU9wejTYTpk9lm1I2jfttycO8bj6Lr4/FGuln3PQYfH5R/Letr3NnQ1rJ2B8Tg9p5cDyI4Fdmu2Ni3F7PTU313R5q3tD62G4EAIAQAgFQAgBACAEAIAQEHFsUZTM1nnM9Vo3uPYtF+RCmO5FXLy68aHNP9F7mAxXFJKl2tIbNHVYOqPzPavPZGTO59e3seOy823JluXb2IVlX0VNAgEUECKCCTT4dLJ+jjkcOeqQPM5LdDGtn8MWWK8O+zrCDY9LgdQ0XMT7DlY+gWbwr0tuJslw3KituDH8O0blnYJGmMNJIzJuCN4ItkVtq4fZYuZNG/H4PddHmTWhrF8EdSuj2hDmPPWaN2eYz42WF+FKmUeZ9H5MMvhssaUVJ9H5NJBobDkXPkfcX3hvyC6ceF0+W2dqvgOPrbbYmj+jkQaZJWiR20kaA7MBrXFoy4nJTi4FcVzSWzLA4RTBc01t7ffwS5q+CKpbSOiDS8CztVurc7h+C3u2qNqq5f5dC1K/HrvWO49X8uhG0j0aY+N0kDQyRoLrNyDgN4tzVfNwITi5QWn+5U4nwmuyDnUtSX8zBrzujxjQhCggeoa2SB+0icWu48iORHELfTfOqW4ss42VZjy5q3o9D0e0gZVN1TZkzR0m8+1vML0eJmRvXs/Y9rw/iUMqOu0vYuVdOmKgBACAEAIBEAIBUAiAiYriDaeJ0j87ZAcXO4ALTfdGqDkytlZMcetzl/wCnnNdWPnkMkhu48OAHIDkvNXXStlzSPFZGRO+fPP8A8I61GgdpYDI9kbes9waPFZ1QdklFeTZTU7bFCPk2tNovBG28l5CBckmw7bALvV8Ppgty6nqquEY9cdz6s4poaCZrtQRWbvvdh77myRrxLE9aJrq4fanyqPQqfolLFVxkSMfCdYkFwcGvAyBPJU/Rx6709rRzvw2JTlRfMnHr09mXlXpJEGOFOdrLbotDXEX8BuV6eZWov0+r9jqW8SpUWqnzS8JE/Bp5ZIWunYI5CTkMsuBsSSO5b6JznDc1plrFsssrUrY6fsVuJ1H0OoZNb6ifoSgcJBufbnbf3LRdZ6Fil/C+/wBSpkW/hblP+GXR/J+5Y4tQtqYHR5HWGs12+zt4IW6+qN1biWsrHjk0uD89gwSQup4w/rsGzf8AGzon5LKht1rfcyxXJ1R5u/Z/oRcGqwJ6qmO9kpkb2sfmfIk+YWqi3c51+zNGLenbZS+6fT6Mfxup2ERnEYkLLX4EN53twWWRZ6cHPW9Gebb6Fbt5d6K6gxCrqmCSEU0bCSOlrvOWRyFlXquvvjzQSSKePlZWVXz1qKT99sx+OULoJ3MeWlxtJdo1R0rnIcM7rh5lMqrWn56nl+I40qL2peev3ICqlAQhQRoWGV0bmvYS1zTcEbwVnCcoSUo9zZVbKqSnF6aPTNHcYFVFrZCRuT28jzHYV6rEyVfDfnye94fnRyqubyu6LVWi+CAVACAEAIAQAgBAef6U4htqgtB+rhuwdr/eP4eC89xC/wBSzlXZHj+LZTuv5F2j+5TKgcsEIHaWcxyMkbvY4OHhwWdVjrmpLwbaLXVYprwb2j0iglAu8Mcd7X9HPv3HwXo68yqxdz2VPEce1fFr5McNDSzbmwPP3dX8Fk6qZ+EZPHxrPEX9iBieikT2EwjZyWuMyWk8iDuVa7h1Ul+Xoynk8GpnH/D6Mt8Pw9kDA2NoFhmeJPMlXKqYVR1FHRoxq6YqMEVcVRU/Tyx4cYCHAWHRAsCHX53FvFVozu/EOLX5SlC3J/GOMl+TwT8codvTyR+9a7fiGYW/Jq9WtxLObjq+iUPsZ7Q7GrEUsp57MngeLD+HlyXP4flf7U+/g5HB89/5Fnfx/Q12TbnIXNzwz5+i63RHoOkTA6Q1ZirzNC4Xsx1wQ4brFpt3blwMy11ZPPBnkuI5DozfUrfhFxT6YxPbaZjmkixAAe0q5DidUl+fodKrjmPOOrFr+ZydLqeJmrBG7K9gAI23/wCdiPiNEFqCIfGsWqOqlv5JaMrX1clVM6QtLnEAarAXWaNwyXHusnkWc2jzeTfbmWuetv2XUR+FzBjnuikDGi5JFrBYvFuUeZx6ESwMhRc3B6JeE6PS1LNowsDLltyTe47AFux8Cd0eZNaLOHwm3JhzxaSGMbwl1K9rHODy5utcAgb7WWvKxXjtJvezRn4EsSSjJ72Jo/iJpqhj/ccQx4+4Tv8ADepwsh02p+H3J4ZlvHvT8Poz1IG+a9WfQE9ioAQAgBAIgBACAj4hUbOGWT7EbneIGS12y5IORpvs9OqU/ZM8vHM7zme85leUb29ngd7e35BQAQgRQDTaMOpXt1JmRiUHIv3OHC18r9i7GD+HlHUkuY9Bwt4k48s0ub5+S5q8CgfIyW+zLNU9AtaDY3Hd4K9PFrclPetex1LMGiU1YnrXsPYhj8MIPTD3Dc1hDjfttu8Vlbl1VruZ5HEKKY7ctv2Rn8M0tLAWzNLxrEgtOYBN9Ug7wFzqeKa6TRyMfjmulq+w9W6XFzC2CN4cQRrHO3aAOK2WcS5lquL2bbuMuUdUwe/crpdKamwF2tIAF9XM245qrLiN6WmtFGzjOVFaa1+gxFgtTUHbBo6Z19YlrLnmLLBYmRa/U13NMeH5l8vV13677EuDRaeWRzZ3WDbHWJMlyeDbrfHAunLU5dC1XwnJsm1bPp9dk2o0JGr9XK7W+8BYnw3LZPhMdfll1N9n9n48v5JvfzGNGNHmvMjqgEmN+z1OGsN5PPeFhg4MXt2Lt00auF8KjJylcuz1ou8SraejMbXRANfcXa1tgBbf5q/bZTRpNd/kdbIuxsRxjKPf5EubDWOIliDY5QLte0WBB4OA6zStzpjvmj0ZZePW3zwWn7ocoqps7HAizgTHIw56ruIPZy5grKElNP8AmZ12Rti1+jRV4HSGlqJqfPZSjbxnu6Lm946Pgq2NV6M5Q8PqihhUPFtnUvhf5l/9RX+0GHKnfyL2HxAI+RVPi8Pyxkc/+0Ve4wn9TGOC4R5Vnp2jNVtaSFxzIbqHvb0fwXrMKznoiz6Dw231caEvlr7ForReFQAgEQCoAQCICp0nd/hJvhHzCq5nSmRR4k9Y0zz5eZPEiIDpjS7JoJ7hdZKLl2RlGEpdIrY/T4dLI/ZtY7WsDYjVs08TfcFshj2TlypdTdXh3WT5FF7LN2ilRa/1Z7NbP5WVr+7bkt9C9/cuSlta39R7CtFXSDWnLo23IDfeNuOeQW3HwJyW7G18ixicJssW7pNfInVehzNU7J7w4DLXsQfICy32cLhr8re/mWLuBVuP+HJ7+ZH0WwNr9eSdusWPMYYdwLd5I4rVg4cXuU18jTwrh0GnO1baetfQvsUxCOkYxzmHVc4MAYBlle/DkujdbXRFNo7GTkVYsU5Lp26IkSQRVEY1mtex7Q4ZcDuI5LNwhbHqtpm2VVV8OqTTI2CwmDXpiSWsOvGTvMTju7wbjxCwoj6a9P27fQ1YlbpTp8Lt9DnSeSVlM58DixzCHEgAnUG/f5+CxzJTjU5Q7ow4lO2FDnU+q/YdwDEPpFOyQ9bqv+Mb/Pf4rLGu9WtSNmDk/iKVPz5+p21ojndwE4v/AKjBY+bbfwlbEuWf1NqXJY/n+47XsbqF74xLswXgWBNwPdvxSxR5dtb0LlHl5pR3rqUdFpBLUXFLA3oWB13gWB3ZAdipVZk7t+lHt7s5lHErMnfoV9vd6K7EJ6ikqGVUoi+t6D2x61nBo96/vW3HsVe6y7HsVs9afRpFLJuyMO5X2a1Lo0v+9zW0k7J2RzMs4dZp4g2sR2HeF1YTjZFSiehqshdFWR6oqNOIr0hd9iRh8zq/iqfE481Dfto5nHIc2K37NHnpXmTxBvtCHf4QftJLea9Lwv8A06+rPbcC/wBIvqzRAronZOkAIAQCIAQHLigKnSBwNNOHGw2Tj4gXHrZaciPNVJfIrZcOeiUfkzz9pyXlTwnYEB6No7UCWmidYXA1HZe83I/n4r0+LNTqTR7fAsjZRGSFxqu+jRmYMD3EtYc9XLO1zY/8KnIt9GHPrZOZkLGrdnLskYbWCeJkrcg8bt9iMiPMFbKrFZBSXk3UXRurU4+Sm0trJoNjJE4tZrEOGWbt4B7LAqnnXWVcso9vJzuKZF1HJOD6eS9pJxJGyRu57Q4eIV6ElKKkjqVzU4KS8kWnGzqJWcJgJm/ELNkH9B8SsI/lm179f6mqC5LHH36/1G9I6HbUz2jNzem34m8PEXHitWZV6tTRp4jj+vjyiu/dFfoRWa8L4jvidl8Dsx63WjhtvNXyvwVOC3udLg+8SzxaQRbOc7mPDHfs5CGnyJafBW7ZKGpf96nRyJqvU376+/QnSMDmlpzDgQe4ra0pLTN0oqUWn2ZkNGpDTVk1I85PJ1e8Zjzb8lycNum6VL/Q8/w2TxsmeNLs+xpsUgL4nBh1Xts9h5PbmPy8V07Ytx6d/B3MiLlB8vfuvqVWHaVQvaBOdjIMnB19W432d+aqVZ9U1qT0zn4/F6LFqx8r8piwYjQ05e+N7AZCC7U1nk7+AvbeVMbsWrbi11Jhk4GO3KEkt99Ga0nx4VRa1gIjYSQTvLjle3ALk5+ar9Rj2R57i3Eo5WoQX5V/MttBaSVoMms0wSA9EG52gNr9hy+Su8LrsjHmb/KzqcCpuhDnbXI/HzLnSktFHPrWHQy+K4t62VzO1+Hlv2OnxRx/CT5vY8wJXkz58av2c42yeKeFuTqWokiPbuOt5k+S9Zg18lEV+p9A4XV6WLFfr9zascrZ0BwIBUAIAQCFAMyOQGL9o1fs6N4B69m+F7figMdgFZtYW36wFu8DIH0Xmcyn0rX7M8TxHG9C9rw+qLNVSianQars6WE8RtG94yd+C7HC7e8P1PRcDv8Aiqf1RpcUpdtDJGfeabfFvHrZdO6v1K3E7eTUrapQfkz+g9VlLA7ItOuB6OHmB5qhwyzo634ORwS18sqZd0XWP0e2p5GDrBus34m5hXMqr1KnE6WfR61Eo/YrNCazWhdCd8Trj4Hf73VbhtvNXyPuinwa/npdb7x/YscfY4RbaP8ASQHaN7RucD3glWcnahzx7rqXM3mjX6kO8ev9UM0GkkErQXPETrZtedXPscciFhVmVWLvo10cSx7o/Fp+zCOvo4S97HwtLzd2oQ4k+HeVKsx6ttNLZKuxKG5Jpb7mf0l0ibOzYxA6hILnHK9jcADlf5LmZudGyPJD7nE4nxSN0PSq7eWcR6XStjYwNZdrQ0uN3E2Fr2ysoXFJqKWjFcdsjBRUVteSprcTkllEziBI21i0atrG4+apW5M7J+o+6Obfm222q19GvYZnrZH9eSR3e4lYzyLZd5M12Zd8/imyOtBVYKDE5KxMWTcPxiana5kL9VrjrHIHpWtcX7h5K1TmW0x5YPoXcbiV+NBwrfQj1uISzW2sj323XOQ7gMlhbkWW/G9mu/Muv/zJNkGokDRmbFxDG/G7IeqyxafVtUTPAx3ffGH3Kr2OV5jr54XH9JGSfia63rrei9alpaPoaSS0j3WF6kkktKA6QAgEQHLkBFncgPMfa5ORAwf9xg8w/wDIIDMYTrNgjmZc7GlfK9v2omytbJ4jaB3cCqebQrYfNHN4liq+r5o0lLUNkaHsNwRdeclFxemeOlFwfLIscIqtjPFJwDgD8Jyd6Fb8W307VItYN3o3xl48m7mx6nZvlYfh6fyXoJZVMe8keunnY8O80Y//AKkyKtNRDd0ZcSRbVJDh0h55rjfiIV5Dsh1R5v8AGV05jtr6xf8A39yxm0yd7kTR8TifQWVifFf+MS5Zx7/hD7lBT1743vkjOo5+tfVGVib2AK50MicJOUOmzj15llU3Ovps5nxGV/XlkcOWsbfwjJJ5Nsu8mRZm32fFN/cjLQVRCoIBQQIhAiEHKggEMRFBAhUECKDHQhHE5AKUtmUYtvSM1XV21r6WFvVY8yH91pIv4A+a9Bwyjli5s9fwPEUIux9yJ7OnWxUOHFsx/mBXWPQH0DTPQE5hQDiAVAIgOHoCFUlAeae1KHWpnH7D4n+Fy3+5AUuglU1rKd77GNlTJSSg/qKlgGfZraqhrZDW1oq5nvwysnpjdzI5CLHjGc2OHbqkLkZOOpPXk89mYam2vPg1FFWsmaHMNxxHEd65U4Sg9M4FlUq3qRJWBgCECKACAEIBAIVBAiECKCBEIEUECIRoRQQCECOIaNZxsFlGDZshU5MpsTxHok9VjQT325q3VV1SXc6FOP1UV3Zn9Hbl9ZWP3Q00p/1ZRqsHgNb0Xpa4KEVFHtaa1XBQXgnezOn1q17+DIf5nuaB6B3kszae6UjkBZRlAPBAKgEQHD0BAqkBkNKKPbRSx/bjc0fF7vqgPMtEXBzqiikOqKmMtHAiVm4jt3+SAttLmmro4a5wtU0h+h1g49E2jl7jvvyd2KvfDa2iplVcy5kZWirHRODmEtKoyhGa0zl2VxsWpI1WG6SNdZsw1TzG7/ZUbcVrrE5V2BKPWHVF7FKHC7SHDsN1Uaa7lBxaemdqCAQgRQAQgCgEKggRCBFBAiECWQaAjibAdqKOyVBsiT4g1uTekfRboUvyWq8V92VdRUOebuN/wVhRUexbUVFdChxSUyu2Me5t3yO4ANzz7B87BdLCo/jf6HZ4Zi/7sv0J2L0xpMNjp7WlqXieXmGjqtP8vkV0ztmh9mOHlkBmcM55Lj9mzIeut6ID1KjQFpEgHggBACA4egIVSEBn8TYgPK9KMIfFV7aDIvO3bbg8G7reOf73YgLWSsGp9NDCYpWbCuhGZ1RkJWjiW7+0dyAxGKURpZRGTrwvGvDKM2viO4g+h5FU7atdUc7Io09o5a+yrlTZMpa1zDdji3uKwlCMu6Nc6oWfEi6pdJHjJ4DvQqtPEXhlGzh0X8LLSDH4nb7tPmq8saaKk8K2PzJsddG7c9vnZanXJd0V5VTXdD4eDuIPisNGtoVQAIQHJI5hNEaG3TsG9zfNSoNmSrk+yGJMRjG4l3cs1TJmyONJkWXFj7oA781tjR7m+OKvJBmqXO6xJW1QS7FiNcY9hrWUksjt2k8jaalaXyvOrlw558LcTwVnHx3N7fYu4mG7Zbl2NhhmirIZGUTLSS3bJUv4OkHSZEOTG9Y8zZdhJJaR6KMVFaRN06wFgYwXu+V7Ym87nrO8BcqSSfhFKIwyNgs2NrWNHJrRYIDT0jUBZxhAOhAKgEQCOQEWdqApq+K4KAxuklI50ZMeUsR2jOOY3jty4dpQHOjToq6Bz4rMf1JY95ZIOBHEb7FAYnF2mhlfRVcZko5Ha4YDZ0Tz/nU7/m3cdxRrZDWyprsMdA0TROFRSONmyNFrE+7I05xv7D4EqrZT5RSuxvMSPHKHblVa0UZJp9R5r1BhsdbIoGx1sihkPQ8yYjcT5rFxRrcYvwPNqnfaPmsHCPsYOqHsd/S3cz5qOSPsY+lD2D6QeZUcqHJH2FEqEaR1tVBiwD1DIOZZ2sF3EBEm+wUXJ6Q7g2F1OIybKmaWxgjXecmtH3jw7hn3K5Tib6yOljYG3zSPYNGdFosOgLYelO5tnSkZk8gPdbfh810oxUVpHZjFRWkPYFg7aVr3OOvJIXPe89pJt3fNZGRjDiDq6skqiCKeEup6dp963XkI7SPIBAaXDouKAvqZiAnMCA7QCoBEAFAMyNQFfVRIDPYnS8Rkd470B5rjtLNQ1H/UqDKxtPFvH7zRvYfTegNnQVtFj1LspRqTNF9QkCWN324z7zfTmEBicY0dq8Ke6RhMkDrtMjW6zCz7MzDkPHLtQFFMKac3H+DlPK74Cf64/DWHYFrlWpGqdMZEeopJoRrObtIv1kZEsf8AG3IHsNiqs6GihZitdhqOrB35LQ4NFWVUkSGSg7isdGppoda/tWLMWzsPUGLZ21yxZjscae0KCBdo0byo0RobdXsG67u7NZKuTNipm/BKw2hqqw6tNC9wPvW6I73nojzW+GK33LVeC5dzZYR7O4oS2TE52ufv2LHZnsLusR8IA7VdrojE6dWLGCPRMJkYGCOmjEULcgAA1vkFYLRYICDjlU2OF7b2c9tu0A8UBlMOpgdUNGqxos0cm/mgNLRw7kBaQsQEloQHSAEAiAEBy4ICPNGgKurp73QGYxOhIJc3faxHBzeRQGExXR1zHfSKHWY5p1jG0lrmuHGM8uxAW+j3tJsNjiDdb3TI0Z8jtGcfDyQEzFdBaHEmGehkbC453is6O/3ostXwsgMfVaE19CS+Nsjmj/Mp3OOQ5tFnelkBUPrw4kTxQyEHpHV2El+10ds+8FYuCZg64vuhp7aU8aiA/wCnOP7CtbpTNUsaLFZSxnqVbO5zJWn0Dh6rW8c0PDOxQnhU0viZP/msPwzNf4L5HYojxqqbzkP/AKlH4ZkfgfkORUUZ69ZGPhZM7+0LNYxsWEvkWNNQYc3OaoqZiOEcIZfuLyVmqEbo4sUWEGNUUJApKESOvk6qftjfh9WOj5LYq4o2xpgvBoKabF60BrB9DhOVw36MLdm9/kthtNHo/oYyA7SeR9TMcyTcNv3G5d4nwQGuawNbdxaxrR2AAfggKav0jYBaDpD9Yer+4Pe793egKIB0zteS5F7gHj2lAXdDS2QFxBEgJbGoBwIBUAIAQAgEQHDmoCNLEgKyrpL96Az1dhud25OCAzWNYBFU32oMcu4SN3+I3O8c0Bi6jR2uoZNtTPe5o9+EkG33mb/mEBoMG9p1VFZtQ1lSBkT+if5gWJ8EBpm6aYXWgNrIg0nL62LX/naDb0QDb9B8Gq86eUMJ/VVBP8shKAi1Xsbic20NZIz44my/0uagIbvYzIBZtZH3mFw/vKA7h9kEjetVxnuhcfm9ASoPZFHe8tVI74Imx+rnOQFvSezmgittBJL+0lLB5M1UBYivw2gHRdSQ24Ms9/ky7igKit9p0Ayp4pZfvP8AqW+Wbj6IBin0trajOKJsbD7zug0Dsyu5ASCHvtt5HTu32tqxg9jOPe6/ggJsFKXG7s0Bd0dHxKAtYIbICYxiAdAQCoAQAgEQAgBACA4c1AMSRICDUUl0BUVmHA5EXQFTLh7mZszHI7/NAVGI4XFN+niaXfatqu/iGaAoarQmN1zDK9nY8B48xYoCirdBasdQwyDm15afJwHzQEdmE4hTizWVX7jiR/K5AOMrsSZvOIt7hP8AkgHBX4m738Q/8yA6ZT4lJvFa743SMH8xCAlQ6K1knXDGg/rJL+gBQFtSaEAZzS37I229XfkgLyiwaCEjZxhzh7zvrHeuQ8EBaspnO35ICwpaDsQFtTUVkBYxQoCQxiAcAQCoAQAgFQAgBACARACAQhANOjQDEkF0BCmoeSAgT0HMICBLhTeAt3ICO7DnDcfNANupH8gfFAcGnfyKAUQP+yUA4IH8vVAdtonneQEA9HhnO5QE2DD+QQE6Gh5oCdFT2QEhkSAea1AdWQCoAQAgBACARACAEAIAQAgCyA5LUBwY0A26JAMvpQeCAZdRBANOoEBx9A7kAfQO5AdigQDjaEIB1lIBwQD7YUA42NAOBqA6AQAgBACAEAIBUAIBEAIAQAgFQCIBUAIBEAWQCFqA51UAmogDUQBqIA1EAuogFDUAtkAtkAqAEAIAQAgEQCoAQAgEQAgBACAEAIAQAgFQAgBACARACAEAIBUAIAQAgBACAEAIAQAgBACARAKgEQAgBACAEAqAEAiAEAqAEAIAQAgBACARACAVACAEAIBEAqARAKgBACARAKgEQAgBAKgBACAEAIAQAgBACAEAIAQCIBUAIAQAgBACAEAIAQAgBAf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080" name="AutoShape 20" descr="data:image/jpeg;base64,/9j/4AAQSkZJRgABAQAAAQABAAD/2wCEAAkGBhQSEBQUEhQUFBQVFBUUFhQVFxQXFRUUFBQVFRQUFBQYHCYeFxokGhQUHy8gJCcpLCwsFR4xNTAqNSYrLCkBCQoKDgwOGg8PGislHyU0LCosLC0sNS4sLDUsLDQwLywsMSkqLyksNCksKS4sLCwuKSwsNDItLDUsLCksLCwsNP/AABEIAMYA2gMBIgACEQEDEQH/xAAbAAABBQEBAAAAAAAAAAAAAAAFAAECBAYDB//EAEcQAAEDAgIGBgYFCgUFAQAAAAEAAgMEEQUhBhIxQVFhEyIycYGRB0JSobHBI2JygtEUM0NTc5KywuHwJGOi0vEVFlSTozT/xAAbAQACAwEBAQAAAAAAAAAAAAAABAMFBgIBB//EADYRAAEDAgMFBgUCBwEAAAAAAAEAAgMEEQUhMRITQVFhcYGhscHRMkKR4fAiIwYUFTNDUvEk/9oADAMBAAIRAxEAPwD3FJJJCEkkkkISSSSQhJJBMR0tgiuAekdwZmPF2xZuu00nfky0Y5Zu/ePyCSmroYsr3PT8squoxWmgyLrnkM/t4revkDRckADech5obUaTU7NsrSeDbu+C86qKl8hu9znH6xJ8r7Fxsq2TFnfI36qll/iB5/tMA7c/Ky3U2ncI7LZHeAA95VOT0g+zD5v+Qb81kbJWSjsRqDobdyQfjNY7RwHYB63Wmdp/JujZ4lxXM6fTexF5P/3LOWSsojXVH+5S5xSsP+Q+HstK30gS744/DWHzXeP0hn1ofJ/yLVkrJrIFfUD5vL2Q3F61vz+A9lu4NPoT2myN8AR7j8kSptKKZ+yVo5O6v8S8xsm1UwzFph8QBTcf8QVLfiAPd7L2JjwRcEEHeMx5qS8gpqt8ZvG9zD9UkefFHaDTmdlhIGyDn1XeYy9yfixaN2TwR4q2g/iGF+UrS3xHv4L0JJBMN0ugmsNbo3ey+w8nbCjatI5WSC7DdX0M8czdqNwI6JJJJKRTJJJJIQkkkkhCSSSSEJJJLJ6QaXWvHAc9jpNw5M4nmoJp2Qt2npWqqo6Zm3Ie7iexGMY0ijp8idZ+5jdv3j6oWJxTSCae4c7VZ7Dch4+14oe4kkkkknMk5kniSks7UVsk2Wg5e6xtZiU1TlezeQ9efko6qVlJJI2VXZRsmUky8QmTKxDQyP7DHu+y1xHmAuz8FnAuYZLfZJ+C7EbiLgFdiGQi4afoqJCZEcNwOWe/RhvVNnXdYi/Lb/wif/Ys2qTrMuASGi5ueF7KRlLK8Xa02UsdDUSt2mMJCzSVkX0dwhk8ro5C5pDb2Fr3BsQbgrUt0KpwDk9xtvcfgLKSGhlmbtNtZTU2FT1LNtlrdSvPlJkDndlpPcCfgt3oxo7G2Fsj2h73C/WFw0bgBs8UQxnHWUoZrNcQ64GqBla19pHFTsw39veSu2Qm48F/a307w0a6X15rzJ8ZBsQQeBFlGy9ZMcdRGCQ17HC4uNx4cCvP9JMC/JpMrmN2bTw4tPMKKqw90DdsG4S9fhD6Vm8a7abz5IKWophWks1PYNdrM9h2Yty3t8ENTEJGOR0Z2mmxVTFNJC7ajJBXpmC6TRVGQOq/2Hbfun1kXXjYyNxkRmCtfo5pmbiOoPJsnyf+Pmr+kxMP/RLkea1+H44JCI6jI8+Hfy8uxbVJMCnV0tMkkkkhCSSSA6WYx0MWow2kkuBxa31nfId/JRyyCJhe7goaidsEZkdoEL0o0k1iYYj1Rk9438Wt5cTv+OYASATrJzTOmftOWBqah9RIZH/86JlKOMuIDQSSbADaSdgUVfwKoaypjc7sh1ieFwRf3riNoc4NPFRRMD3taTYEgI1Q6Dki8r9X6rQCR3uOXuRFuhUG/pD978Aj6A1ejJdMZo5nMffWzGsAeAzGXLNaM0kUYGyza7/dbJ2HwQtGxFtc7nPtzy8lSxDQcapMLzf2X2IPIOGzxum0PwZha6SRoLw8sAcOzqgXy43PuXarwetOyoB5C7PgEBbh1UJhCS9rpCXX13arsus8uBzyHfsSb2silDxEfS/Dmq6RkUE7ZGwO5Wytc6cSFuMUxJsERe4EgWFha9zs2psIxVtRHrtBGZaQbXBHdt2hDaPQ6FtjJeV3Fxy8vxJXeHHIWzimYLZltwAGhwF9XmVYiSQOBks0HIDU3Vw2WVrw6azWnINvc37f+qGPRmG1TGOswgSD24ybEO5jKx3IpRVjZY2vYbtcLj5g8wuk0Qc0tdmHAgjkRYrD4NiZo6h8Mh+j1rHkfVf3EWv/AEXMkm4kF/hd4H7riaYUswLvgf4Hn3+l+aKYlQ9BWxTt7EjtR/Jz+rc8jkfBadcKumbLGWnMOG33gjuNiurAbC+22ffvU0cW7c62hz90zDBuXP2dCb9/H3QrR2qux8frQyPZb6usSw+WX3VfraOORv0jA8N6wBF8wNwWMnxI0uISu2tc7rji1wDrjmL3W1patkrA5jg5p3j4HgeShppWyNMZ1blbsStFOyZjoXWu0kEHocigkWltOAGQskdbY2NnwCpY5VS1MJaKSUAHWDnkNLbberbPK4tdEqTRdsVV0zHkDrHo7e0MxrX2XztbcERxLEWQsLpHACxsN7jwA3lR7uV8bhMQ0aZAWt33UW6nlhcKlwaMxkBa3PO9vNeUplJxuSeJumWUWBITFQLVNKyFzZanQ/SXVIglPVOTHH1TuaTw4cFuV44QvRNEMb6eHVcfpI7A/Wb6rvke7mtBhlYXfsv7vZbDA8RL/wDzyHP5fb2R9JJJXi1KS81xyu6aoe/cDqN+y3L3m58Vv8VqejgkcNrWOI77Ze+y8xaMlS4rJ8LO9ZnHpT+iIdp9PVOkkkqRZlMknTLxeLQ4NW1oaOiaZGbBrAFuWVg4kHLvRifGamGPXlgYW3AOq83F95Fjl4oBo9pCaclrgXRk3sNrTxHHu/s6dulVMRnJbkWu/BX1LI0x/wB0g8jb1WqoZWOhynIdyJGX1GY71ZwbFxURl4aW2dqkHjYHI7xmrFXI1jdd+xmd+G4nyKEyaXUzBZpLuAa0ge+1lncc0odONRo1Gbxe7nW4nhyTElZHFHm4Od0Tk2JRQRZvDndOJ7tFvmuuLjMHehM2jMbqgTXcCHBxaLWLm5g7L7gsZh+OzxAMjeSNzSA7waDmO4IpIcQmbYh7Wnk2P8Cof52KZo/QSRna3FLnEoKlovG5xGdgL2PathDVMc3Wa4FtyL3yu02PvCxumcUbniRj2OdbVe0OaXZdl1gfDwCHzaL1LRnESBwLT7rrng+EdPKYy7o3AE5tJOW0WyzS9RUyTtERjsTz596Sq62aqaKd0JBOlzbPpcDzRbR/S0RR9HNrEN7BAubeye7d/RXJ9PmDsxOP2i1o911KHQOMduR7u7VaPmreD6KRRNvI0SPuczmBnkANmxTxtrQAy4HXVNQR4mGtjuAOZzPr3LE4tiXTymQtDSQBYG+wW22C4U1S9hvG5zSfZJF/LavTp8HheLOiZb7IB8CMwgOEYA2GucDm0R68ZPNwB8R8wlJMPmEgdtanXkkJsIqGzNft/EcyMrX4qjTUGISDN72g+27VPkM1CbQmoOZexzubnE+ZC3L72Nttsu/cs/o3i9RI9zZ2EDMh+oWgEHNpOw8u5OPpIgWskLiT1VjJh1OHNilc9xdoScsvJA8M0T1nlkznRvGYaACHt3lj72Nt4tlkjEugsOo4Nc/Xt1XOIsDuuABkj1dRiRtr6rhmxw2tcNjh/eYJCrYPivShzXdWWM6sjOBGWsOLSpGUUDDsObrofzipo8MpIjunNBJvYnj9x07uKzGh9IzpZYpo2l7cxrAEixs4Z94WmxmhaaWVrWgdRxAAAzaNYbOYCr4nQalRHUsGw6ko4xu6ut924PcOSMSMuCOII813BAGRuiI5i/MH8spKSkEcLoHDS4vzB0Pp3Lx8olo1iHQ1LD6rjqO7nZX8DY+CoSx6ri3gSPI2XNyyrHGN4cNQsFG90MgeNQV7GkquHVGvDG72mNPmArV1uGm4uF9Ra4OAcOKEaTu/wkv2R/EF58vQccbrU8o+o4+Q1vkvPWlUOKj9xp6eqymOtO+a7p5H7p0kkW0XmaKlocAQ8FuYBsdoIvszFvFVkbNt4be11TQx72RrL2vldDIqdzuy1zu4E/BWKLB5ZXlrGG7cnXyDeTr7DyXpgFkOxPEo6VusWnruOTQLl1syb8gFbnDGMG09+XFaA4JHGNqSTIa5W91mxoPLbtx34db42XKk0QlMurJ1WgXLxmCODefetpR1bZY2vZ2XC449x5rnisr2wyOj7YaSL57NuXddMHD6cDbF7DPtTTsJpA3eC9hnre/50VGLRKnaOwXc3Odf3ZIPpBoo1jDJDezc3MJvlvLTty4Ihopjjpg9shBe2xBsBdpy2DLI/FH3sBBBzBFiOR2qQQQVEV2NAv8AVSikpauC8bQL6G1iEH0XwtkcDH2Gu8axdvz2AHcFcxnFBTxa5aXZgWBtt4lRwTqx9GdsTjGe4ZsPi0tXTF6HpoXs3kZfaGbfeFK1pbBaPI28UyxhZS2hFjbLtt7p8LxJs8Ye3LcQdrSNoP8Ae9VMZw65bPGPpYjrZeu0dph43beyz2hVcWTOiOQeNnB7N3fa/ktuuYHiphBdr5Efl1HSyitpw52vHoRx9VCGUOaHDMEAg8jmFmdOI3hscjHOAaSDYkWJsWuy7rIxhb9V0kP6t12/s39ZvkdZvgFYxKiE0T4z6wI7juPgbLuZhmhIGvqPupKiM1NO5oyPqPuFxwTEengY/fazuThkfx8U+JDV1Zf1ZOt+zdk/yyd9xZjQutMcz4H5a17Dg9naHiB/pW0c24sdhXNPJv4QTr6hc0c381Thx10PaPy6QKC6RaQOptW0YcHA2cXWAI3WseS40OMtgkdTTnV1T9HIdhjObQ47iBlfl5lq+gjqI9V41m7QQcwdxBC9c90sZ3Rs7yPIrp8j54XCB1njwPIoLTVVbOxr2dBG1wuDmTbmDf4IPi8M9JMyd0ge997kCwNgAWkbwR8FsIWxU0QbrBjG3trO4kk5nabkrGaW482dzWx5tYSdbZrE5ZDgkKwCOLac87eVs+PYqjEmiGnDpJDvBYjPjxsMuudls8KxRlREHt7nNO1p3gq6vPNEo6gStfE0mMnVefVtvvzF7j+q9DTtHOZ49pwsfPqFaYdVuqoQ94sfA9QvLtIINSqmH1yfB3WHxQ0o9puwCrNt7GE99iPgAs+5yy1S3Zmc3qVgq1mxUPYOZ816ho67/Cw/s2/BE7rOaG4yyoo4ZI9moG24FuRHuR7WWxibssAPABfSYWlsbWngB5LL6bYn0VLIQcyLD+/JYfBq0SRA7xke8Il6VK20QH1mjzu7+ULG6PVYija83s+UtPADVuD7vek8Qg3sVxqM/dVuL0xmg2m6tz9/zotcpRyFpBGRBBB5g3HvUGuuE6zQKxYNswvUqKpEkbXjY5oPnuQ/Sii6Smdbazrj7u33XVPQqt1oXRnax2X2XZj363uWiIvtWsaRUQ58Qt8wtq6bP5h+fQrL6D112PiPqnXb3Oyd78/vLUELBUZ/Ja7VOTQ/UP2H7D4XB8Ct8oaB5MWw7VuSXwqUuh3btWnZP54dywNMfySvscmh2qf2b9h8Lg+C3yx+nNKLskBF82OGV+LTbzHkr2H6WQiBnSOOuG2cAHE3GV72tna+3eoqZ7YJHxONhqO9L0cjKWWSB5AAO0L8irWI1Ip52ynKOQdHIeDhcsefAuBRdrri4zB3rH45pTFNE6MMeb7HGwsRmDtQShxyaEWY8hvsmxb4A7PBeOr44pCNWnPLh+arx2LQwSloO0053HA8R6962TtGG/lQna4t62sWW2u32N8gfxRlzgBc5AbSsA/TGoI2tHMNHzQ6sxaWX85I5w4Xs390ZKP+oQRA7tpzzUP9XpYA7ctNyb8hf6+iOu0iaMQ1wfo7CIu3Ee13B3uRqfS+mb65d9lrj8bLz1MkWYjKy9rZm6q48ZnjDrAZknPhflmieKYo11V00ILc2u61u0Npy3Gw8yiE+ncx7LI29+s4+dwPcs2mKXFXK0ktNr5mySGITsLix1to3NlaxDE5J3B0hBIFhYAZXvbJV2SEbCR3Ej4KKYpZz3E7ROaSfK9zi8k35pON8zt471EpymUZKiJujejWkf5Nrhwc5jrGwtcOG/PiPgETqvSCbfRxW5vd/K38VkEybjrpo2bDTkrCLFaqGIRMdYDpmutZWOleXvN3O2n4ADcEG0jqTHTSOG22r3a2RPldE7LM4niHSmqYOxHAB94v2/Jd0MRnnBPaVJhdOaqqBdmB+o/nUrTehHFfo5YSey7WaOThf4g+a9Y6ReBeiCp1a143OjB8ngfzL3QSLXL6GvLfSy7qNP8Amgf/ADcguibWujhEguz8qEb/ALE8b4vi4eS0fpMptanefZex3h2T8VktEwZIaqIdrUbKzjrRm+XPYhCK0dY6mnfSTnrRvLA47wOyfEWPijoKE+kSETw0uIM/SxiOW26Royv5OH3RxQjA9JdWzJcxudvHes5V0ha4ln0WOxDDyx5dH9PZb/A8W/J5dexcC0tIFs9428wi82nT/UiaObnE+4W+KysUocLggg7wppaOqljbsNNgkYq+eFm7Y6w7FZxLEXTv13ht7AdUWFh5ppsSlf2pHnvcVWSUJkeSTfXVLGaQknaOevVJMnSUaiTWSSSQvEyZSTFeLxMUxTpl4uSmTKSZeLlMmTpLxc2TKJCkmsvFyopw1SIsLnIIbW4lfJuQ3neV2yMuUscDn9i441ioYx1tgGZ4ncB4rL4QD+SVkp2u6Nl+ZLnH4JaQ1dyGcOs7+UfE+St18PQYXAw5OnkMzhv1bWb7tXzK02HwCOPa5rc4PSiGHa5+S6+jFv8AjXHhEf42fgvctZeOei2k+kmk3dRg7yS4/AL13WVkrlZ/SKi6VkjPbYW+O732XlWi9d0FWwuyBJjdyDss+42XsmJMXk2mmDGKoL2jqSdfud648yD95CFsMKpmk1WGS5Rzgz0rvZftLR3OF7d/FebTwuje5jxZ7HFrhwI+S2VDVOq6Vj4zarpSHNO91tng4C3eEL0wtURtr4hYm0dQzeyQe0N3IqCaPaFxqlaiLbFxqEPw3GHxHqnLeDsWqw/SKOTI9V3PZ5rAxSAi4XdkiqZYGya5FUE9JHLmcjzXpoN9iSwlFjMkfZdlwOxG6TSoHtt8QkH0r26ZqqkoZWaZjotAkqkGKxP2OHirTTfYbpcgjVJFpGRTpJWSXK5TJlJMheKKSdKy5XllFKylZMQheWUU1lGSqY3a4eCpzYwB2R4ldiNztAu2wvdoFf1FWnxBjdnWPu80KnrnO2nLhuXDWU7YANU2ykAzcrFTWOftPhuQ+urBGwuPcBxO4Kc84YLn/nkEsD0ddWOfPMSylhBL3chnqM4uOVzuT1PT711uCtaSkM77fKNUFwbBX1MzA69pHFzj/ltPXd3bGj+itad13SVVm9iJojbbZl2vfl91ej6N4GXa8gZqFwADR+iiblHGOe88+5ZjGdEAaqOM+u7WdyY3Nx8dnir8CwsFrAABYIzoBhnRUsdxZ0hMp+9bUH7ob5lbkITQR5iwsBsHABGA1er1V6+LJZPSSg14TYDWYdZt+W0HkRcHvW4qokArobbr8uIQhY/AsOB1aiDLa1zeB9aN3d+BVfHmOpZnTxsD2SDVqKd3ZlYdptudzHeq9ZXvwur6VoL6aa2u35jg4f0W/fRQYhTB0bgWuF2SN2tPAj4hCF5BimBgM/KqNxkpiesD24XH9HMN3J+wofFOHcjwRaso6rC6s+oXX3a0UzN4IOT28QcwpzYXBV9am1YJ99O51o3H/IkPZ+w7LgdyXkh2swlJqcPzbqhgdZdWyqnKJIXlkrXNc3a1wIcO9pXSOYHYknNLdVWPa5hsVdbKrMVe9uxxCHAqbXqMgHVQus7UI3Fj8o9a/erTNJn7wCs8Hro2RQmGM8Eu6nhPyhaRukx9kKf/AHIfZCzQkUxIozBHyUJpIuXitCdIj7IUTj7uAQISKQeudywcFz/LRDgi7sYed/kuLqtx2koeJFIPXuw0aBehjG6BWjKm11xC5zVbWC7iF72L3oFauq9ViDWZbXHYBt/45qrFNNO8RwMcXOyAAu89zd3eV6Noh6JQwiWts45HoQbi/wDmu9b7Iy70zDSufmdE9T0L5Td2QWd0O0Flr3iWa7IAduwu4tj5cX+S2uNwa8sNDTRhsMdnGws0luwu5N28yts2zQGtAAAsAMgANgXGOnAJIGZ2neVbsYGCzVoI4mxt2WrhFFHTwG5AYxpc955C7nHyXn+HVhqppKoizXnVjB3Rt7Pnt8UZ9I8UkzY6Vhs2RwdKR7DDex+rfzVagpgA1rBZrRZv4rtSIpQRIqGKvSQogI0IT1ESEV1NcLQysVCogQhYHGsNY9jopReN+/ex24hYTDa6qweqIHXhfnqnsSt4g+q7n8l69iFACCCMisxiOGtc0xTN1mHsne07iDuPxQhaGixOjxWnLSA8Wu6J2UkZ4i2Y+0F59pN6NJqcl9PeaLbYfnWDm0docx5BCcRweeikEsTnaoPVlZkRyfbsn3Fa3R30rjJlW3P9awe9zfmEIWEGkR1RHUNbPGMgJL67PsSDrM7tnJcjQU82dPMI3fq5yGnubM0ap+8Gr17FdE6HE2dI3VLj+mhIDvvDYe5wv3LBYt6IKmEkwltQzdazZAPsnI+BXJaHarlzA7VZaqop4PzjHAbnEdU82yNu1w5gqDK3iD/fcrTXz0ri28sJ3sOs0HvY7I+S6HFWu/OwQv8ArNBif33iIaT3tKXdTA6JN9E06Kuyqad4XUSBRc2jdt6eI98co87MPuTNwuA9iraPtxyN/hLlA6mdwSjqF/Bdg9TDwuP/AEXhVQH70w/iiCcYK/8A8iD/ANh/2qM071AaKRWQ8KQkCrDBh61XAPvTn+GIrvDg1MT16tv3YpXfx6q8FK4oFBIUnV7BvHmubsV9lpPPYPMo1TUGFx5vmqJOUcbWeBLlfj0poYf/AMtA1zh+kqHF577Z+WSlbR81OzDv9is/h+EVdUbQxvcOLRkO+R1mhbDC/RM2MdLXzsibtLQ4X7jK/IeAKqN02xGpIZBlwbTx2AHI5keaIUHo5qqhwkrJi3fYu6ST46rfMpllOxqeipI4+C1OE4pRU7dSijB3FwB6x5uPXetBRmR3Wf1eW/y3Kpguj0NM0CJuftuOs8+O7wsjLIuOSYTaYJpqpsbbuP4nuQyv0ljbdsVpHDIu/RsP1nDafqjPuWbqq18zrXJ4k7h3buQQhTxKuM0htvyJ5DY0cldoKWy40VFuH9/1RungQhdaeJXAxNFGrGqhCdzVwkjVshQc1CEIqKa6DVtBfIhamSJU56a6ELDT0hZfK7TtBzy4EbwstjGhLJQXU5EbvYP5s9x2s94Xp1TQ+IQeqwre3IoQvF5RW0Mtx0kLr5OB6ru4jJwW0wL0vzsAFTG2Ue03qP8AEbD7lpZW5FsjQWnaCLtPmgOIaE08mcd4j9XNn7p2eB8EIWspNPMOq26spaL+pUMFu4ON2+9PU+jXDqka0bdS++CTL906zfIBeY1mhFQzsaso+obO/ddb3XQh7pqd2yWEj7bPwQhegYj6CA4/Q1duUkd/e0/JCqn0KVrR9G+nf95zD5Fp+KA0/pOr4uzUPeOD9V/8QKN0fpnrQOu2F3e0g/6SPghCpt9EeJN2xMd3Sx/Mhc2+izE75wZftYP96Px+nCbYYIj3OePxXY+m6T/xY/8A2O/2oQgzPRVXn9Gxv2pWfK6tU3obqz25YGdxe/8AlCtP9Nkp2U8Y73vPyXB/piqTsjgb4SH+YIQjND6GmD87UudyjYG/6nE/BaTDfR7RREWh6R3GQl/+nJvuXncnpTrD68be5jfiVSk0orqnqiad4Pqx3APgwAIQvZ6nEaelbaSSGFvsktb5NGZPggVX6TaVv5vWk52LW+/rHyXnFHoVUPOs8Bl9rpDd37oufOy0NDodDHnITKeB6rP3RmfEoQjLfSPJKdWCFzzyFmjvcdnipS1M8o/xEnV/VRkhvc9+13cLDvSiZYBrGgN3BosPIK3BQ8UIVeKAusANVo2AC2XIbkSpaPcArNNRIpBS2QhcqalsiEUSlHEu7WIQkxq6WSAUrIQkmITpIQoFq5PjXeyYhCFRkgVGeh4Iy5i5uiQhZqeh4hDZsIHq5fDyWwkp7qrLQcEIWNkoXt5qBdlZwy4EXHvWrkoTwVZ9EOCELIT6P0smboIieIaAfNtih9RoDSO9R7fsyO/mutu/CmncuLsIHMIQsG70cU3qvlb4sP8AKot9G8H62U9+qt0cJ5lN/wBKPFCFjmejun3vl8CwfylWYtAaQbWvd9p7v5bLVDCj7R9ymMK4koQgVPo9Sx9mCMHiQCfN11fa8AWaMuDRl5BE2YU3grLKEcEIQZsDnbrKxFhvHNGY6HkrUdChCFQUPAIhBQ8Vfjp13bEhCrx06sMiXRrF0DUIUWsUwErJ0ISSSSQhJJJJCEkkkkITWTEJJIQolqgWJJIQoGJc3QBJJCFydSBczRBJJCFA0Sb8iSSQhOKJTFGEkkIU20gXVsASSQhdGxKYjTpIQpBimAkkhCeydJJCEkkkkISSSSQhf/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CB27E-83C5-4640-B5D7-444393ACCEB8}"/>
              </a:ext>
            </a:extLst>
          </p:cNvPr>
          <p:cNvSpPr/>
          <p:nvPr/>
        </p:nvSpPr>
        <p:spPr>
          <a:xfrm>
            <a:off x="3694194" y="5181600"/>
            <a:ext cx="1755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2022</a:t>
            </a:r>
            <a:endParaRPr lang="en-US" sz="4000" dirty="0"/>
          </a:p>
        </p:txBody>
      </p:sp>
      <p:pic>
        <p:nvPicPr>
          <p:cNvPr id="12" name="Picture 11" descr="The cat holds a notebook with a financial chart and a fan of dollars. The dog holds an accounting calculator. They stand hugging. White background. Isolated.">
            <a:extLst>
              <a:ext uri="{FF2B5EF4-FFF2-40B4-BE49-F238E27FC236}">
                <a16:creationId xmlns:a16="http://schemas.microsoft.com/office/drawing/2014/main" id="{3DEB4E4B-4A28-40D9-ADB6-19C45A3ED4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286000"/>
            <a:ext cx="3810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200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>
                <a:solidFill>
                  <a:srgbClr val="FF0000"/>
                </a:solidFill>
                <a:latin typeface="Freestyle Script" pitchFamily="66" charset="0"/>
              </a:rPr>
              <a:t>Thank you!</a:t>
            </a:r>
          </a:p>
        </p:txBody>
      </p:sp>
      <p:pic>
        <p:nvPicPr>
          <p:cNvPr id="15362" name="Picture 2" descr="Piggy bank on vacation. Finance and travel concept">
            <a:extLst>
              <a:ext uri="{FF2B5EF4-FFF2-40B4-BE49-F238E27FC236}">
                <a16:creationId xmlns:a16="http://schemas.microsoft.com/office/drawing/2014/main" id="{08F8CE98-F5AD-46FE-9996-1DF33613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419600" cy="16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Purchase Orders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P.O.’s must be filled out prior to any purchase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Anyone can fill out a P.O.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All items must be filled out and </a:t>
            </a:r>
            <a:r>
              <a:rPr lang="en-US" altLang="en-US" b="1" dirty="0">
                <a:solidFill>
                  <a:srgbClr val="002060"/>
                </a:solidFill>
              </a:rPr>
              <a:t>back-up</a:t>
            </a:r>
            <a:r>
              <a:rPr lang="en-US" altLang="en-US" b="1" dirty="0">
                <a:solidFill>
                  <a:srgbClr val="FF0000"/>
                </a:solidFill>
              </a:rPr>
              <a:t> attached.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 P.O. needs to be signed by a Dept. Director.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Additional Authorized Signature by CEO is needed if purchase is over $3,000.00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Once completed it needs to be brought to fiscal for review.  NO purchase should be made before hand.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Detailed instructions are available in the Fiscal Policy and Procedures Manual.</a:t>
            </a:r>
            <a:r>
              <a:rPr lang="en-US" altLang="en-US" b="1" dirty="0"/>
              <a:t>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1306567"/>
            <a:ext cx="1600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999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Binghamton, NY 13901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5500" y="1117655"/>
            <a:ext cx="16764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Greater Opportunities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5 West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 NY 13901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5013325" y="754414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9/1/2021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079" y="2773417"/>
            <a:ext cx="282575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409" y="2773417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Ink cartridges</a:t>
            </a: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5943600" y="2789620"/>
            <a:ext cx="121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$150            $300</a:t>
            </a: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3429000" y="32766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OR</a:t>
            </a:r>
          </a:p>
        </p:txBody>
      </p:sp>
      <p:sp>
        <p:nvSpPr>
          <p:cNvPr id="5131" name="TextBox 17"/>
          <p:cNvSpPr txBox="1">
            <a:spLocks noChangeArrowheads="1"/>
          </p:cNvSpPr>
          <p:nvPr/>
        </p:nvSpPr>
        <p:spPr bwMode="auto">
          <a:xfrm>
            <a:off x="3238500" y="3886200"/>
            <a:ext cx="186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NOT To Exceed $325.00</a:t>
            </a:r>
          </a:p>
        </p:txBody>
      </p: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2438400" y="4821238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mienne" pitchFamily="82" charset="0"/>
              </a:rPr>
              <a:t>Sherri Simmons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2170113" y="5064125"/>
            <a:ext cx="224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Signed by a  Dept. Director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6553200" y="48371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$325.00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1828800" y="2432050"/>
            <a:ext cx="206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136" name="TextBox 22"/>
          <p:cNvSpPr txBox="1">
            <a:spLocks noChangeArrowheads="1"/>
          </p:cNvSpPr>
          <p:nvPr/>
        </p:nvSpPr>
        <p:spPr bwMode="auto">
          <a:xfrm>
            <a:off x="2241550" y="2432050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A1234</a:t>
            </a:r>
          </a:p>
        </p:txBody>
      </p:sp>
      <p:sp>
        <p:nvSpPr>
          <p:cNvPr id="5137" name="TextBox 23"/>
          <p:cNvSpPr txBox="1">
            <a:spLocks noChangeArrowheads="1"/>
          </p:cNvSpPr>
          <p:nvPr/>
        </p:nvSpPr>
        <p:spPr bwMode="auto">
          <a:xfrm>
            <a:off x="3033713" y="2432050"/>
            <a:ext cx="1538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Envelopes</a:t>
            </a: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943600" y="2432050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</a:t>
            </a:r>
          </a:p>
        </p:txBody>
      </p:sp>
      <p:sp>
        <p:nvSpPr>
          <p:cNvPr id="5139" name="TextBox 25"/>
          <p:cNvSpPr txBox="1">
            <a:spLocks noChangeArrowheads="1"/>
          </p:cNvSpPr>
          <p:nvPr/>
        </p:nvSpPr>
        <p:spPr bwMode="auto">
          <a:xfrm>
            <a:off x="6696075" y="243205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$25.</a:t>
            </a:r>
          </a:p>
        </p:txBody>
      </p:sp>
      <p:sp>
        <p:nvSpPr>
          <p:cNvPr id="5140" name="TextBox 26"/>
          <p:cNvSpPr txBox="1">
            <a:spLocks noChangeArrowheads="1"/>
          </p:cNvSpPr>
          <p:nvPr/>
        </p:nvSpPr>
        <p:spPr bwMode="auto">
          <a:xfrm>
            <a:off x="2233288" y="2759142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B9876</a:t>
            </a:r>
          </a:p>
        </p:txBody>
      </p:sp>
      <p:sp>
        <p:nvSpPr>
          <p:cNvPr id="5141" name="TextBox 27"/>
          <p:cNvSpPr txBox="1">
            <a:spLocks noChangeArrowheads="1"/>
          </p:cNvSpPr>
          <p:nvPr/>
        </p:nvSpPr>
        <p:spPr bwMode="auto">
          <a:xfrm>
            <a:off x="5105400" y="5048250"/>
            <a:ext cx="487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2" name="TextBox 28"/>
          <p:cNvSpPr txBox="1">
            <a:spLocks noChangeArrowheads="1"/>
          </p:cNvSpPr>
          <p:nvPr/>
        </p:nvSpPr>
        <p:spPr bwMode="auto">
          <a:xfrm>
            <a:off x="6324600" y="50625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3" name="TextBox 29"/>
          <p:cNvSpPr txBox="1">
            <a:spLocks noChangeArrowheads="1"/>
          </p:cNvSpPr>
          <p:nvPr/>
        </p:nvSpPr>
        <p:spPr bwMode="auto">
          <a:xfrm>
            <a:off x="3109912" y="5261741"/>
            <a:ext cx="3062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Over $500.00 needs prior approval by ED or FD</a:t>
            </a:r>
          </a:p>
        </p:txBody>
      </p:sp>
      <p:sp>
        <p:nvSpPr>
          <p:cNvPr id="5144" name="TextBox 30"/>
          <p:cNvSpPr txBox="1">
            <a:spLocks noChangeArrowheads="1"/>
          </p:cNvSpPr>
          <p:nvPr/>
        </p:nvSpPr>
        <p:spPr bwMode="auto">
          <a:xfrm>
            <a:off x="3540125" y="5791200"/>
            <a:ext cx="118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By Fiscal Director</a:t>
            </a:r>
          </a:p>
        </p:txBody>
      </p:sp>
      <p:sp>
        <p:nvSpPr>
          <p:cNvPr id="5145" name="TextBox 27647"/>
          <p:cNvSpPr txBox="1">
            <a:spLocks noChangeArrowheads="1"/>
          </p:cNvSpPr>
          <p:nvPr/>
        </p:nvSpPr>
        <p:spPr bwMode="auto">
          <a:xfrm>
            <a:off x="2241550" y="5805488"/>
            <a:ext cx="577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chemeClr val="bg1"/>
                </a:solidFill>
                <a:latin typeface="Arial" charset="0"/>
              </a:rPr>
              <a:t>Fiscal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080" y="6050281"/>
            <a:ext cx="82312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2561" y="5988278"/>
            <a:ext cx="3394075" cy="2154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WHTIE – Fiscal, CANARY – Inventory, PINK – Department Head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ACDA9C4-05AD-4CC5-89F1-E6097DAE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31" y="183777"/>
            <a:ext cx="4867202" cy="629873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08FC91-A8AF-45B9-B20E-34D967560560}"/>
              </a:ext>
            </a:extLst>
          </p:cNvPr>
          <p:cNvSpPr txBox="1"/>
          <p:nvPr/>
        </p:nvSpPr>
        <p:spPr>
          <a:xfrm>
            <a:off x="2934297" y="1252202"/>
            <a:ext cx="196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 Discount School Supl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PO Box 734309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Chicago, IL 60673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41B95-3A63-4670-A210-B91AA5E72955}"/>
              </a:ext>
            </a:extLst>
          </p:cNvPr>
          <p:cNvSpPr txBox="1"/>
          <p:nvPr/>
        </p:nvSpPr>
        <p:spPr>
          <a:xfrm>
            <a:off x="5249538" y="939198"/>
            <a:ext cx="107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9/1/2022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A7CAC-E59B-426D-8DAF-AF75D8FAD01E}"/>
              </a:ext>
            </a:extLst>
          </p:cNvPr>
          <p:cNvSpPr txBox="1"/>
          <p:nvPr/>
        </p:nvSpPr>
        <p:spPr>
          <a:xfrm>
            <a:off x="5186363" y="1279181"/>
            <a:ext cx="170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Chenango Office—Danelle Nolan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44 W Main Street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Norwich, NY 13815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2A1C7-4267-44FA-AC7C-E4841EAFD30B}"/>
              </a:ext>
            </a:extLst>
          </p:cNvPr>
          <p:cNvSpPr txBox="1"/>
          <p:nvPr/>
        </p:nvSpPr>
        <p:spPr>
          <a:xfrm>
            <a:off x="2591008" y="2753889"/>
            <a:ext cx="25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1D6F2-DAEF-4D81-BE65-E6FCE5F3FFB0}"/>
              </a:ext>
            </a:extLst>
          </p:cNvPr>
          <p:cNvSpPr txBox="1"/>
          <p:nvPr/>
        </p:nvSpPr>
        <p:spPr>
          <a:xfrm>
            <a:off x="3795953" y="2747899"/>
            <a:ext cx="204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Tri-Fold rest mats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9EEB1E-0297-4C45-B4D5-974002E7279D}"/>
              </a:ext>
            </a:extLst>
          </p:cNvPr>
          <p:cNvSpPr txBox="1"/>
          <p:nvPr/>
        </p:nvSpPr>
        <p:spPr>
          <a:xfrm>
            <a:off x="2871065" y="2776291"/>
            <a:ext cx="989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ECONMT10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FC9E4-A533-4C60-B3B3-3455BE0EC3AD}"/>
              </a:ext>
            </a:extLst>
          </p:cNvPr>
          <p:cNvSpPr txBox="1"/>
          <p:nvPr/>
        </p:nvSpPr>
        <p:spPr>
          <a:xfrm>
            <a:off x="6058608" y="2742751"/>
            <a:ext cx="65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246.99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A9FD11-E6F0-41B8-87B1-32BBC05083FD}"/>
              </a:ext>
            </a:extLst>
          </p:cNvPr>
          <p:cNvSpPr txBox="1"/>
          <p:nvPr/>
        </p:nvSpPr>
        <p:spPr>
          <a:xfrm>
            <a:off x="6581954" y="2743673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439.98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609DEE-7CD3-4738-8D6F-53EFA4651B94}"/>
              </a:ext>
            </a:extLst>
          </p:cNvPr>
          <p:cNvGrpSpPr/>
          <p:nvPr/>
        </p:nvGrpSpPr>
        <p:grpSpPr>
          <a:xfrm>
            <a:off x="2587748" y="3111917"/>
            <a:ext cx="5058535" cy="283284"/>
            <a:chOff x="2587748" y="3111917"/>
            <a:chExt cx="5058535" cy="2832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659BB7-AB8C-41A5-9CF1-EAD57AFB5A0D}"/>
                </a:ext>
              </a:extLst>
            </p:cNvPr>
            <p:cNvSpPr txBox="1"/>
            <p:nvPr/>
          </p:nvSpPr>
          <p:spPr>
            <a:xfrm>
              <a:off x="2587748" y="31119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38C44-B573-4DDB-88AD-5E02B1A2EA2E}"/>
                </a:ext>
              </a:extLst>
            </p:cNvPr>
            <p:cNvSpPr txBox="1"/>
            <p:nvPr/>
          </p:nvSpPr>
          <p:spPr>
            <a:xfrm>
              <a:off x="2859285" y="3133591"/>
              <a:ext cx="861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ABCFISH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FF2279-9F50-4EF1-9E10-4B9663E96B27}"/>
                </a:ext>
              </a:extLst>
            </p:cNvPr>
            <p:cNvSpPr txBox="1"/>
            <p:nvPr/>
          </p:nvSpPr>
          <p:spPr>
            <a:xfrm>
              <a:off x="3768298" y="3114407"/>
              <a:ext cx="3877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Giant Fishing Set			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4BF529-1EA4-499F-BB2F-2E1B2C1E7BEF}"/>
                </a:ext>
              </a:extLst>
            </p:cNvPr>
            <p:cNvGrpSpPr/>
            <p:nvPr/>
          </p:nvGrpSpPr>
          <p:grpSpPr>
            <a:xfrm>
              <a:off x="6058608" y="3115643"/>
              <a:ext cx="1167884" cy="277921"/>
              <a:chOff x="6058608" y="3115643"/>
              <a:chExt cx="1167884" cy="27792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2D9201-38A4-4767-A3B3-D9B504628B38}"/>
                  </a:ext>
                </a:extLst>
              </p:cNvPr>
              <p:cNvSpPr txBox="1"/>
              <p:nvPr/>
            </p:nvSpPr>
            <p:spPr>
              <a:xfrm>
                <a:off x="6058608" y="3115643"/>
                <a:ext cx="673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139.99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19A221-025D-474C-A8EB-18AA3BD6BCD6}"/>
                  </a:ext>
                </a:extLst>
              </p:cNvPr>
              <p:cNvSpPr txBox="1"/>
              <p:nvPr/>
            </p:nvSpPr>
            <p:spPr>
              <a:xfrm>
                <a:off x="6553200" y="3116565"/>
                <a:ext cx="673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139.99</a:t>
                </a:r>
              </a:p>
            </p:txBody>
          </p:sp>
        </p:grpSp>
      </p:grpSp>
      <p:sp>
        <p:nvSpPr>
          <p:cNvPr id="5120" name="TextBox 5119">
            <a:extLst>
              <a:ext uri="{FF2B5EF4-FFF2-40B4-BE49-F238E27FC236}">
                <a16:creationId xmlns:a16="http://schemas.microsoft.com/office/drawing/2014/main" id="{1E4F69FE-C781-4F1C-A1DF-FD7CC7BAC40F}"/>
              </a:ext>
            </a:extLst>
          </p:cNvPr>
          <p:cNvSpPr txBox="1"/>
          <p:nvPr/>
        </p:nvSpPr>
        <p:spPr>
          <a:xfrm>
            <a:off x="6565130" y="4981146"/>
            <a:ext cx="70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579.97</a:t>
            </a:r>
          </a:p>
        </p:txBody>
      </p:sp>
      <p:sp>
        <p:nvSpPr>
          <p:cNvPr id="5121" name="TextBox 5120">
            <a:extLst>
              <a:ext uri="{FF2B5EF4-FFF2-40B4-BE49-F238E27FC236}">
                <a16:creationId xmlns:a16="http://schemas.microsoft.com/office/drawing/2014/main" id="{E690DEB7-C6BA-4BCD-BB70-1F9BE8BC5C32}"/>
              </a:ext>
            </a:extLst>
          </p:cNvPr>
          <p:cNvSpPr txBox="1"/>
          <p:nvPr/>
        </p:nvSpPr>
        <p:spPr>
          <a:xfrm>
            <a:off x="3067478" y="5095282"/>
            <a:ext cx="1958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Danelle Nolan (PRINTED</a:t>
            </a:r>
            <a:r>
              <a:rPr lang="en-US" sz="900" b="1" dirty="0">
                <a:solidFill>
                  <a:srgbClr val="FF0000"/>
                </a:solidFill>
              </a:rPr>
              <a:t>)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24179073-1CFE-492A-9F6C-1273426CC69D}"/>
              </a:ext>
            </a:extLst>
          </p:cNvPr>
          <p:cNvSpPr txBox="1"/>
          <p:nvPr/>
        </p:nvSpPr>
        <p:spPr>
          <a:xfrm>
            <a:off x="2909285" y="5301429"/>
            <a:ext cx="1575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Signed by Dept. Director</a:t>
            </a:r>
          </a:p>
        </p:txBody>
      </p:sp>
      <p:sp>
        <p:nvSpPr>
          <p:cNvPr id="5125" name="TextBox 5124">
            <a:extLst>
              <a:ext uri="{FF2B5EF4-FFF2-40B4-BE49-F238E27FC236}">
                <a16:creationId xmlns:a16="http://schemas.microsoft.com/office/drawing/2014/main" id="{006DD596-6531-4F59-A935-F2403427E4C6}"/>
              </a:ext>
            </a:extLst>
          </p:cNvPr>
          <p:cNvSpPr txBox="1"/>
          <p:nvPr/>
        </p:nvSpPr>
        <p:spPr>
          <a:xfrm>
            <a:off x="5286429" y="5178653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Dept. Dir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5127" name="TextBox 5126">
            <a:extLst>
              <a:ext uri="{FF2B5EF4-FFF2-40B4-BE49-F238E27FC236}">
                <a16:creationId xmlns:a16="http://schemas.microsoft.com/office/drawing/2014/main" id="{773DBEFD-8A58-41C6-B727-156709022504}"/>
              </a:ext>
            </a:extLst>
          </p:cNvPr>
          <p:cNvSpPr txBox="1"/>
          <p:nvPr/>
        </p:nvSpPr>
        <p:spPr>
          <a:xfrm>
            <a:off x="6362003" y="516925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Dept. Dir 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E6EA7D34-DDBD-4ACA-9403-6C82C3A715A7}"/>
              </a:ext>
            </a:extLst>
          </p:cNvPr>
          <p:cNvSpPr txBox="1"/>
          <p:nvPr/>
        </p:nvSpPr>
        <p:spPr>
          <a:xfrm>
            <a:off x="3641892" y="5484688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Anything Over $3,000.00 Needs Prior Approval by CEO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2B86D-01A0-46C9-9A80-01141D06E7E5}"/>
              </a:ext>
            </a:extLst>
          </p:cNvPr>
          <p:cNvGrpSpPr/>
          <p:nvPr/>
        </p:nvGrpSpPr>
        <p:grpSpPr>
          <a:xfrm>
            <a:off x="3024153" y="5988098"/>
            <a:ext cx="2178353" cy="234848"/>
            <a:chOff x="3024153" y="5988098"/>
            <a:chExt cx="2178353" cy="234848"/>
          </a:xfrm>
        </p:grpSpPr>
        <p:sp>
          <p:nvSpPr>
            <p:cNvPr id="5146" name="TextBox 5145">
              <a:extLst>
                <a:ext uri="{FF2B5EF4-FFF2-40B4-BE49-F238E27FC236}">
                  <a16:creationId xmlns:a16="http://schemas.microsoft.com/office/drawing/2014/main" id="{9C04AF84-531D-42C7-9B8F-448D0D890033}"/>
                </a:ext>
              </a:extLst>
            </p:cNvPr>
            <p:cNvSpPr txBox="1"/>
            <p:nvPr/>
          </p:nvSpPr>
          <p:spPr>
            <a:xfrm>
              <a:off x="3024153" y="5992114"/>
              <a:ext cx="511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Fiscal</a:t>
              </a:r>
            </a:p>
          </p:txBody>
        </p:sp>
        <p:sp>
          <p:nvSpPr>
            <p:cNvPr id="5147" name="TextBox 5146">
              <a:extLst>
                <a:ext uri="{FF2B5EF4-FFF2-40B4-BE49-F238E27FC236}">
                  <a16:creationId xmlns:a16="http://schemas.microsoft.com/office/drawing/2014/main" id="{F6ED0C7E-CB70-4BFA-B190-E2BB4644E9AA}"/>
                </a:ext>
              </a:extLst>
            </p:cNvPr>
            <p:cNvSpPr txBox="1"/>
            <p:nvPr/>
          </p:nvSpPr>
          <p:spPr>
            <a:xfrm>
              <a:off x="3966270" y="5988098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Completed By CFO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5120" grpId="0"/>
      <p:bldP spid="5121" grpId="0"/>
      <p:bldP spid="5124" grpId="0"/>
      <p:bldP spid="5125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1306567"/>
            <a:ext cx="1600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999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Binghamton, NY 13901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5500" y="1117655"/>
            <a:ext cx="16764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Greater Opportunities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5 West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 NY 13901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5013325" y="754414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9/1/2021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079" y="2773417"/>
            <a:ext cx="282575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409" y="2773417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Ink cartridges</a:t>
            </a: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5943600" y="2789620"/>
            <a:ext cx="121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$150            $300</a:t>
            </a: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3429000" y="32766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OR</a:t>
            </a:r>
          </a:p>
        </p:txBody>
      </p:sp>
      <p:sp>
        <p:nvSpPr>
          <p:cNvPr id="5131" name="TextBox 17"/>
          <p:cNvSpPr txBox="1">
            <a:spLocks noChangeArrowheads="1"/>
          </p:cNvSpPr>
          <p:nvPr/>
        </p:nvSpPr>
        <p:spPr bwMode="auto">
          <a:xfrm>
            <a:off x="3238500" y="3886200"/>
            <a:ext cx="186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NOT To Exceed $325.00</a:t>
            </a:r>
          </a:p>
        </p:txBody>
      </p: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2438400" y="4821238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mienne" pitchFamily="82" charset="0"/>
              </a:rPr>
              <a:t>Sherri Simmons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2170113" y="5064125"/>
            <a:ext cx="224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Signed by a  Dept. Director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6553200" y="48371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$325.00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1828800" y="2432050"/>
            <a:ext cx="206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136" name="TextBox 22"/>
          <p:cNvSpPr txBox="1">
            <a:spLocks noChangeArrowheads="1"/>
          </p:cNvSpPr>
          <p:nvPr/>
        </p:nvSpPr>
        <p:spPr bwMode="auto">
          <a:xfrm>
            <a:off x="2241550" y="2432050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A1234</a:t>
            </a:r>
          </a:p>
        </p:txBody>
      </p:sp>
      <p:sp>
        <p:nvSpPr>
          <p:cNvPr id="5137" name="TextBox 23"/>
          <p:cNvSpPr txBox="1">
            <a:spLocks noChangeArrowheads="1"/>
          </p:cNvSpPr>
          <p:nvPr/>
        </p:nvSpPr>
        <p:spPr bwMode="auto">
          <a:xfrm>
            <a:off x="3033713" y="2432050"/>
            <a:ext cx="1538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Envelopes</a:t>
            </a: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943600" y="2432050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</a:t>
            </a:r>
          </a:p>
        </p:txBody>
      </p:sp>
      <p:sp>
        <p:nvSpPr>
          <p:cNvPr id="5139" name="TextBox 25"/>
          <p:cNvSpPr txBox="1">
            <a:spLocks noChangeArrowheads="1"/>
          </p:cNvSpPr>
          <p:nvPr/>
        </p:nvSpPr>
        <p:spPr bwMode="auto">
          <a:xfrm>
            <a:off x="6696075" y="243205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$25.</a:t>
            </a:r>
          </a:p>
        </p:txBody>
      </p:sp>
      <p:sp>
        <p:nvSpPr>
          <p:cNvPr id="5140" name="TextBox 26"/>
          <p:cNvSpPr txBox="1">
            <a:spLocks noChangeArrowheads="1"/>
          </p:cNvSpPr>
          <p:nvPr/>
        </p:nvSpPr>
        <p:spPr bwMode="auto">
          <a:xfrm>
            <a:off x="2233288" y="2759142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B9876</a:t>
            </a:r>
          </a:p>
        </p:txBody>
      </p:sp>
      <p:sp>
        <p:nvSpPr>
          <p:cNvPr id="5141" name="TextBox 27"/>
          <p:cNvSpPr txBox="1">
            <a:spLocks noChangeArrowheads="1"/>
          </p:cNvSpPr>
          <p:nvPr/>
        </p:nvSpPr>
        <p:spPr bwMode="auto">
          <a:xfrm>
            <a:off x="5105400" y="5048250"/>
            <a:ext cx="487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2" name="TextBox 28"/>
          <p:cNvSpPr txBox="1">
            <a:spLocks noChangeArrowheads="1"/>
          </p:cNvSpPr>
          <p:nvPr/>
        </p:nvSpPr>
        <p:spPr bwMode="auto">
          <a:xfrm>
            <a:off x="6324600" y="50625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3" name="TextBox 29"/>
          <p:cNvSpPr txBox="1">
            <a:spLocks noChangeArrowheads="1"/>
          </p:cNvSpPr>
          <p:nvPr/>
        </p:nvSpPr>
        <p:spPr bwMode="auto">
          <a:xfrm>
            <a:off x="3109912" y="5261741"/>
            <a:ext cx="3062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Over $500.00 needs prior approval by ED or FD</a:t>
            </a:r>
          </a:p>
        </p:txBody>
      </p:sp>
      <p:sp>
        <p:nvSpPr>
          <p:cNvPr id="5144" name="TextBox 30"/>
          <p:cNvSpPr txBox="1">
            <a:spLocks noChangeArrowheads="1"/>
          </p:cNvSpPr>
          <p:nvPr/>
        </p:nvSpPr>
        <p:spPr bwMode="auto">
          <a:xfrm>
            <a:off x="3540125" y="5791200"/>
            <a:ext cx="118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By Fiscal Director</a:t>
            </a:r>
          </a:p>
        </p:txBody>
      </p:sp>
      <p:sp>
        <p:nvSpPr>
          <p:cNvPr id="5145" name="TextBox 27647"/>
          <p:cNvSpPr txBox="1">
            <a:spLocks noChangeArrowheads="1"/>
          </p:cNvSpPr>
          <p:nvPr/>
        </p:nvSpPr>
        <p:spPr bwMode="auto">
          <a:xfrm>
            <a:off x="2241550" y="5805488"/>
            <a:ext cx="577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chemeClr val="bg1"/>
                </a:solidFill>
                <a:latin typeface="Arial" charset="0"/>
              </a:rPr>
              <a:t>Fiscal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080" y="6050281"/>
            <a:ext cx="82312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2561" y="5988278"/>
            <a:ext cx="3394075" cy="2154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WHTIE – Fiscal, CANARY – Inventory, PINK – Department Head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ACDA9C4-05AD-4CC5-89F1-E6097DAE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31" y="183777"/>
            <a:ext cx="4867202" cy="629873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08FC91-A8AF-45B9-B20E-34D967560560}"/>
              </a:ext>
            </a:extLst>
          </p:cNvPr>
          <p:cNvSpPr txBox="1"/>
          <p:nvPr/>
        </p:nvSpPr>
        <p:spPr>
          <a:xfrm>
            <a:off x="2934297" y="1252202"/>
            <a:ext cx="196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 Visa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 Amazon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41B95-3A63-4670-A210-B91AA5E72955}"/>
              </a:ext>
            </a:extLst>
          </p:cNvPr>
          <p:cNvSpPr txBox="1"/>
          <p:nvPr/>
        </p:nvSpPr>
        <p:spPr>
          <a:xfrm>
            <a:off x="5249538" y="939198"/>
            <a:ext cx="107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9/1/2022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A7CAC-E59B-426D-8DAF-AF75D8FAD01E}"/>
              </a:ext>
            </a:extLst>
          </p:cNvPr>
          <p:cNvSpPr txBox="1"/>
          <p:nvPr/>
        </p:nvSpPr>
        <p:spPr>
          <a:xfrm>
            <a:off x="5186363" y="1279181"/>
            <a:ext cx="170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Broome Main Office—Scott Derr</a:t>
            </a:r>
          </a:p>
          <a:p>
            <a:r>
              <a:rPr lang="en-US" sz="1100" dirty="0">
                <a:solidFill>
                  <a:srgbClr val="002060"/>
                </a:solidFill>
              </a:rPr>
              <a:t>5 West State St..</a:t>
            </a:r>
          </a:p>
          <a:p>
            <a:r>
              <a:rPr lang="en-US" sz="1100" dirty="0">
                <a:solidFill>
                  <a:srgbClr val="002060"/>
                </a:solidFill>
              </a:rPr>
              <a:t>Binghamton, NY  13901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FC9E4-A533-4C60-B3B3-3455BE0EC3AD}"/>
              </a:ext>
            </a:extLst>
          </p:cNvPr>
          <p:cNvSpPr txBox="1"/>
          <p:nvPr/>
        </p:nvSpPr>
        <p:spPr>
          <a:xfrm>
            <a:off x="6058608" y="2742751"/>
            <a:ext cx="65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A9FD11-E6F0-41B8-87B1-32BBC05083FD}"/>
              </a:ext>
            </a:extLst>
          </p:cNvPr>
          <p:cNvSpPr txBox="1"/>
          <p:nvPr/>
        </p:nvSpPr>
        <p:spPr>
          <a:xfrm>
            <a:off x="6581954" y="274367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59BB7-AB8C-41A5-9CF1-EAD57AFB5A0D}"/>
              </a:ext>
            </a:extLst>
          </p:cNvPr>
          <p:cNvSpPr txBox="1"/>
          <p:nvPr/>
        </p:nvSpPr>
        <p:spPr>
          <a:xfrm>
            <a:off x="2587748" y="311191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D9201-38A4-4767-A3B3-D9B504628B38}"/>
              </a:ext>
            </a:extLst>
          </p:cNvPr>
          <p:cNvSpPr txBox="1"/>
          <p:nvPr/>
        </p:nvSpPr>
        <p:spPr>
          <a:xfrm>
            <a:off x="6058608" y="3115643"/>
            <a:ext cx="67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19A221-025D-474C-A8EB-18AA3BD6BCD6}"/>
              </a:ext>
            </a:extLst>
          </p:cNvPr>
          <p:cNvSpPr txBox="1"/>
          <p:nvPr/>
        </p:nvSpPr>
        <p:spPr>
          <a:xfrm>
            <a:off x="6553200" y="3116565"/>
            <a:ext cx="67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0" name="TextBox 5119">
            <a:extLst>
              <a:ext uri="{FF2B5EF4-FFF2-40B4-BE49-F238E27FC236}">
                <a16:creationId xmlns:a16="http://schemas.microsoft.com/office/drawing/2014/main" id="{1E4F69FE-C781-4F1C-A1DF-FD7CC7BAC40F}"/>
              </a:ext>
            </a:extLst>
          </p:cNvPr>
          <p:cNvSpPr txBox="1"/>
          <p:nvPr/>
        </p:nvSpPr>
        <p:spPr>
          <a:xfrm>
            <a:off x="6565130" y="4981146"/>
            <a:ext cx="70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1" name="TextBox 5120">
            <a:extLst>
              <a:ext uri="{FF2B5EF4-FFF2-40B4-BE49-F238E27FC236}">
                <a16:creationId xmlns:a16="http://schemas.microsoft.com/office/drawing/2014/main" id="{E690DEB7-C6BA-4BCD-BB70-1F9BE8BC5C32}"/>
              </a:ext>
            </a:extLst>
          </p:cNvPr>
          <p:cNvSpPr txBox="1"/>
          <p:nvPr/>
        </p:nvSpPr>
        <p:spPr>
          <a:xfrm>
            <a:off x="3074802" y="5065836"/>
            <a:ext cx="1958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Scott Derr (PRINTED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24179073-1CFE-492A-9F6C-1273426CC69D}"/>
              </a:ext>
            </a:extLst>
          </p:cNvPr>
          <p:cNvSpPr txBox="1"/>
          <p:nvPr/>
        </p:nvSpPr>
        <p:spPr>
          <a:xfrm>
            <a:off x="2909285" y="5301429"/>
            <a:ext cx="1575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Signed by Dept. Director</a:t>
            </a:r>
          </a:p>
        </p:txBody>
      </p:sp>
      <p:sp>
        <p:nvSpPr>
          <p:cNvPr id="5125" name="TextBox 5124">
            <a:extLst>
              <a:ext uri="{FF2B5EF4-FFF2-40B4-BE49-F238E27FC236}">
                <a16:creationId xmlns:a16="http://schemas.microsoft.com/office/drawing/2014/main" id="{006DD596-6531-4F59-A935-F2403427E4C6}"/>
              </a:ext>
            </a:extLst>
          </p:cNvPr>
          <p:cNvSpPr txBox="1"/>
          <p:nvPr/>
        </p:nvSpPr>
        <p:spPr>
          <a:xfrm>
            <a:off x="5273339" y="5178653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Dept. Dir</a:t>
            </a:r>
          </a:p>
          <a:p>
            <a:r>
              <a:rPr lang="en-US" sz="800" b="1" dirty="0">
                <a:solidFill>
                  <a:srgbClr val="002060"/>
                </a:solidFill>
              </a:rPr>
              <a:t>Initials</a:t>
            </a:r>
          </a:p>
        </p:txBody>
      </p:sp>
      <p:sp>
        <p:nvSpPr>
          <p:cNvPr id="5127" name="TextBox 5126">
            <a:extLst>
              <a:ext uri="{FF2B5EF4-FFF2-40B4-BE49-F238E27FC236}">
                <a16:creationId xmlns:a16="http://schemas.microsoft.com/office/drawing/2014/main" id="{773DBEFD-8A58-41C6-B727-156709022504}"/>
              </a:ext>
            </a:extLst>
          </p:cNvPr>
          <p:cNvSpPr txBox="1"/>
          <p:nvPr/>
        </p:nvSpPr>
        <p:spPr>
          <a:xfrm>
            <a:off x="6362003" y="516925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Dept. Dir </a:t>
            </a:r>
          </a:p>
          <a:p>
            <a:r>
              <a:rPr lang="en-US" sz="800" b="1" dirty="0">
                <a:solidFill>
                  <a:srgbClr val="002060"/>
                </a:solidFill>
              </a:rPr>
              <a:t>Initials</a:t>
            </a:r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E6EA7D34-DDBD-4ACA-9403-6C82C3A715A7}"/>
              </a:ext>
            </a:extLst>
          </p:cNvPr>
          <p:cNvSpPr txBox="1"/>
          <p:nvPr/>
        </p:nvSpPr>
        <p:spPr>
          <a:xfrm>
            <a:off x="3641892" y="5484688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Anything Over $3,000.00 Needs Prior Approval by CEO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7867D9-0B6B-445C-8650-32D1869FD32E}"/>
              </a:ext>
            </a:extLst>
          </p:cNvPr>
          <p:cNvGrpSpPr/>
          <p:nvPr/>
        </p:nvGrpSpPr>
        <p:grpSpPr>
          <a:xfrm>
            <a:off x="3024153" y="5988098"/>
            <a:ext cx="2127057" cy="234848"/>
            <a:chOff x="3024153" y="5988098"/>
            <a:chExt cx="2127057" cy="234848"/>
          </a:xfrm>
        </p:grpSpPr>
        <p:sp>
          <p:nvSpPr>
            <p:cNvPr id="5146" name="TextBox 5145">
              <a:extLst>
                <a:ext uri="{FF2B5EF4-FFF2-40B4-BE49-F238E27FC236}">
                  <a16:creationId xmlns:a16="http://schemas.microsoft.com/office/drawing/2014/main" id="{9C04AF84-531D-42C7-9B8F-448D0D890033}"/>
                </a:ext>
              </a:extLst>
            </p:cNvPr>
            <p:cNvSpPr txBox="1"/>
            <p:nvPr/>
          </p:nvSpPr>
          <p:spPr>
            <a:xfrm>
              <a:off x="3024153" y="5992114"/>
              <a:ext cx="4860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Fiscal</a:t>
              </a:r>
            </a:p>
          </p:txBody>
        </p:sp>
        <p:sp>
          <p:nvSpPr>
            <p:cNvPr id="5147" name="TextBox 5146">
              <a:extLst>
                <a:ext uri="{FF2B5EF4-FFF2-40B4-BE49-F238E27FC236}">
                  <a16:creationId xmlns:a16="http://schemas.microsoft.com/office/drawing/2014/main" id="{F6ED0C7E-CB70-4BFA-B190-E2BB4644E9AA}"/>
                </a:ext>
              </a:extLst>
            </p:cNvPr>
            <p:cNvSpPr txBox="1"/>
            <p:nvPr/>
          </p:nvSpPr>
          <p:spPr>
            <a:xfrm>
              <a:off x="3966270" y="5988098"/>
              <a:ext cx="1184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Completed By CFO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F53187-C7AC-474A-8140-D1349A02A55A}"/>
              </a:ext>
            </a:extLst>
          </p:cNvPr>
          <p:cNvGrpSpPr/>
          <p:nvPr/>
        </p:nvGrpSpPr>
        <p:grpSpPr>
          <a:xfrm>
            <a:off x="2504097" y="2737597"/>
            <a:ext cx="3986555" cy="485436"/>
            <a:chOff x="2504097" y="2737597"/>
            <a:chExt cx="3986555" cy="4854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2A1C7-4267-44FA-AC7C-E4841EAFD30B}"/>
                </a:ext>
              </a:extLst>
            </p:cNvPr>
            <p:cNvSpPr txBox="1"/>
            <p:nvPr/>
          </p:nvSpPr>
          <p:spPr>
            <a:xfrm>
              <a:off x="2591008" y="2753889"/>
              <a:ext cx="255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51D6F2-DAEF-4D81-BE65-E6FCE5F3FFB0}"/>
                </a:ext>
              </a:extLst>
            </p:cNvPr>
            <p:cNvSpPr txBox="1"/>
            <p:nvPr/>
          </p:nvSpPr>
          <p:spPr>
            <a:xfrm>
              <a:off x="3542358" y="2737597"/>
              <a:ext cx="2290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Avery 2” inch binders pk of 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9EEB1E-0297-4C45-B4D5-974002E7279D}"/>
                </a:ext>
              </a:extLst>
            </p:cNvPr>
            <p:cNvSpPr txBox="1"/>
            <p:nvPr/>
          </p:nvSpPr>
          <p:spPr>
            <a:xfrm>
              <a:off x="2871065" y="2776291"/>
              <a:ext cx="989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</a:rPr>
                <a:t>79192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38C44-B573-4DDB-88AD-5E02B1A2EA2E}"/>
                </a:ext>
              </a:extLst>
            </p:cNvPr>
            <p:cNvSpPr txBox="1"/>
            <p:nvPr/>
          </p:nvSpPr>
          <p:spPr>
            <a:xfrm>
              <a:off x="2504097" y="2956295"/>
              <a:ext cx="4436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</a:rPr>
                <a:t>  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FF2279-9F50-4EF1-9E10-4B9663E96B27}"/>
                </a:ext>
              </a:extLst>
            </p:cNvPr>
            <p:cNvSpPr txBox="1"/>
            <p:nvPr/>
          </p:nvSpPr>
          <p:spPr>
            <a:xfrm>
              <a:off x="3535997" y="2946034"/>
              <a:ext cx="29546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Label holders			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C05090-0670-479B-A895-5AA924DCEE01}"/>
                </a:ext>
              </a:extLst>
            </p:cNvPr>
            <p:cNvSpPr txBox="1"/>
            <p:nvPr/>
          </p:nvSpPr>
          <p:spPr>
            <a:xfrm>
              <a:off x="2880755" y="2961809"/>
              <a:ext cx="5919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</a:rPr>
                <a:t>70023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DDB9BF-1A48-4279-BA5B-1B2FE000BE4F}"/>
              </a:ext>
            </a:extLst>
          </p:cNvPr>
          <p:cNvSpPr txBox="1"/>
          <p:nvPr/>
        </p:nvSpPr>
        <p:spPr>
          <a:xfrm>
            <a:off x="3523521" y="3306121"/>
            <a:ext cx="219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 to exceed $100.00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70DED-37F6-451D-8D8C-A0E0084B33F5}"/>
              </a:ext>
            </a:extLst>
          </p:cNvPr>
          <p:cNvSpPr txBox="1"/>
          <p:nvPr/>
        </p:nvSpPr>
        <p:spPr>
          <a:xfrm>
            <a:off x="4070865" y="4536617"/>
            <a:ext cx="196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Do not put a total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9CC961-00DC-4F78-A285-73986B4BB586}"/>
              </a:ext>
            </a:extLst>
          </p:cNvPr>
          <p:cNvCxnSpPr/>
          <p:nvPr/>
        </p:nvCxnSpPr>
        <p:spPr>
          <a:xfrm>
            <a:off x="5893700" y="4837113"/>
            <a:ext cx="817098" cy="249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121" grpId="0"/>
      <p:bldP spid="5124" grpId="0"/>
      <p:bldP spid="5125" grpId="0"/>
      <p:bldP spid="5127" grpId="0"/>
      <p:bldP spid="5128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362200" y="1082675"/>
            <a:ext cx="191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Bob Key/ Trustee for Petty Cash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100" y="1439863"/>
            <a:ext cx="16002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999 State St.</a:t>
            </a:r>
          </a:p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Binghamton, NY 13901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8575" y="1150938"/>
            <a:ext cx="16764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OFB</a:t>
            </a:r>
          </a:p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5 West State St.</a:t>
            </a:r>
          </a:p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Binghamton NY 13901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5027613" y="781050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9/1/2019</a:t>
            </a:r>
          </a:p>
        </p:txBody>
      </p: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2400300" y="483711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Script MT Bold" pitchFamily="66" charset="0"/>
                <a:cs typeface="Arial" charset="0"/>
              </a:rPr>
              <a:t>Bob Key</a:t>
            </a:r>
          </a:p>
        </p:txBody>
      </p:sp>
      <p:sp>
        <p:nvSpPr>
          <p:cNvPr id="7176" name="TextBox 19"/>
          <p:cNvSpPr txBox="1">
            <a:spLocks noChangeArrowheads="1"/>
          </p:cNvSpPr>
          <p:nvPr/>
        </p:nvSpPr>
        <p:spPr bwMode="auto">
          <a:xfrm>
            <a:off x="2170113" y="5064125"/>
            <a:ext cx="224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Signed by a  Dept. Director</a:t>
            </a:r>
          </a:p>
        </p:txBody>
      </p:sp>
      <p:sp>
        <p:nvSpPr>
          <p:cNvPr id="7177" name="TextBox 20"/>
          <p:cNvSpPr txBox="1">
            <a:spLocks noChangeArrowheads="1"/>
          </p:cNvSpPr>
          <p:nvPr/>
        </p:nvSpPr>
        <p:spPr bwMode="auto">
          <a:xfrm>
            <a:off x="6553200" y="48371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$25.00</a:t>
            </a:r>
          </a:p>
        </p:txBody>
      </p:sp>
      <p:sp>
        <p:nvSpPr>
          <p:cNvPr id="7178" name="TextBox 21"/>
          <p:cNvSpPr txBox="1">
            <a:spLocks noChangeArrowheads="1"/>
          </p:cNvSpPr>
          <p:nvPr/>
        </p:nvSpPr>
        <p:spPr bwMode="auto">
          <a:xfrm>
            <a:off x="1828800" y="2432050"/>
            <a:ext cx="206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9" name="TextBox 22"/>
          <p:cNvSpPr txBox="1">
            <a:spLocks noChangeArrowheads="1"/>
          </p:cNvSpPr>
          <p:nvPr/>
        </p:nvSpPr>
        <p:spPr bwMode="auto">
          <a:xfrm>
            <a:off x="2241550" y="2432050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0" name="TextBox 23"/>
          <p:cNvSpPr txBox="1">
            <a:spLocks noChangeArrowheads="1"/>
          </p:cNvSpPr>
          <p:nvPr/>
        </p:nvSpPr>
        <p:spPr bwMode="auto">
          <a:xfrm>
            <a:off x="3033713" y="2432050"/>
            <a:ext cx="1919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FOOD PROJECT SUPPLIES</a:t>
            </a:r>
          </a:p>
        </p:txBody>
      </p:sp>
      <p:sp>
        <p:nvSpPr>
          <p:cNvPr id="7181" name="TextBox 24"/>
          <p:cNvSpPr txBox="1">
            <a:spLocks noChangeArrowheads="1"/>
          </p:cNvSpPr>
          <p:nvPr/>
        </p:nvSpPr>
        <p:spPr bwMode="auto">
          <a:xfrm>
            <a:off x="5943600" y="2432050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</a:t>
            </a:r>
          </a:p>
        </p:txBody>
      </p:sp>
      <p:sp>
        <p:nvSpPr>
          <p:cNvPr id="7182" name="TextBox 25"/>
          <p:cNvSpPr txBox="1">
            <a:spLocks noChangeArrowheads="1"/>
          </p:cNvSpPr>
          <p:nvPr/>
        </p:nvSpPr>
        <p:spPr bwMode="auto">
          <a:xfrm>
            <a:off x="6696075" y="243205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$25.</a:t>
            </a:r>
          </a:p>
        </p:txBody>
      </p:sp>
      <p:sp>
        <p:nvSpPr>
          <p:cNvPr id="7183" name="TextBox 27"/>
          <p:cNvSpPr txBox="1">
            <a:spLocks noChangeArrowheads="1"/>
          </p:cNvSpPr>
          <p:nvPr/>
        </p:nvSpPr>
        <p:spPr bwMode="auto">
          <a:xfrm>
            <a:off x="5105400" y="5048250"/>
            <a:ext cx="487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BD</a:t>
            </a:r>
          </a:p>
        </p:txBody>
      </p:sp>
      <p:sp>
        <p:nvSpPr>
          <p:cNvPr id="7184" name="TextBox 28"/>
          <p:cNvSpPr txBox="1">
            <a:spLocks noChangeArrowheads="1"/>
          </p:cNvSpPr>
          <p:nvPr/>
        </p:nvSpPr>
        <p:spPr bwMode="auto">
          <a:xfrm>
            <a:off x="6251575" y="5053013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BD</a:t>
            </a:r>
          </a:p>
        </p:txBody>
      </p:sp>
      <p:sp>
        <p:nvSpPr>
          <p:cNvPr id="7185" name="TextBox 30"/>
          <p:cNvSpPr txBox="1">
            <a:spLocks noChangeArrowheads="1"/>
          </p:cNvSpPr>
          <p:nvPr/>
        </p:nvSpPr>
        <p:spPr bwMode="auto">
          <a:xfrm>
            <a:off x="3540125" y="5791200"/>
            <a:ext cx="118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By Fiscal Director</a:t>
            </a:r>
          </a:p>
        </p:txBody>
      </p:sp>
      <p:sp>
        <p:nvSpPr>
          <p:cNvPr id="7186" name="TextBox 27647"/>
          <p:cNvSpPr txBox="1">
            <a:spLocks noChangeArrowheads="1"/>
          </p:cNvSpPr>
          <p:nvPr/>
        </p:nvSpPr>
        <p:spPr bwMode="auto">
          <a:xfrm>
            <a:off x="2241550" y="5805488"/>
            <a:ext cx="577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chemeClr val="bg1"/>
                </a:solidFill>
                <a:latin typeface="Arial" charset="0"/>
              </a:rPr>
              <a:t>Fiscal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7950" y="6000297"/>
            <a:ext cx="3169444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WHTIE – Fiscal, CANARY – Inventory, PINK – Department Head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9A9A47-DB12-4221-A719-C566A6B3E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4" y="98098"/>
            <a:ext cx="5147756" cy="66618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17875-FAA2-4E9F-A9B9-5483216D8F71}"/>
              </a:ext>
            </a:extLst>
          </p:cNvPr>
          <p:cNvSpPr txBox="1"/>
          <p:nvPr/>
        </p:nvSpPr>
        <p:spPr>
          <a:xfrm>
            <a:off x="5514821" y="86785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9/1/2022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9D49D-827D-4F5F-855C-175083D8ECB5}"/>
              </a:ext>
            </a:extLst>
          </p:cNvPr>
          <p:cNvSpPr txBox="1"/>
          <p:nvPr/>
        </p:nvSpPr>
        <p:spPr>
          <a:xfrm>
            <a:off x="3014011" y="1227663"/>
            <a:ext cx="1904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Alice Smith/ Trustee for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Petty Cash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345 Cave Stone Road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Bedrock, NY 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6A9B0-C102-4E27-9BD4-91B18ADC9E57}"/>
              </a:ext>
            </a:extLst>
          </p:cNvPr>
          <p:cNvSpPr txBox="1"/>
          <p:nvPr/>
        </p:nvSpPr>
        <p:spPr>
          <a:xfrm>
            <a:off x="5259444" y="1241498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Chenango – Main Office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Alice Smith</a:t>
            </a: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A5C71-A479-4290-8CDB-912DE49AC50F}"/>
              </a:ext>
            </a:extLst>
          </p:cNvPr>
          <p:cNvGrpSpPr/>
          <p:nvPr/>
        </p:nvGrpSpPr>
        <p:grpSpPr>
          <a:xfrm>
            <a:off x="3713546" y="2858659"/>
            <a:ext cx="3651899" cy="2602302"/>
            <a:chOff x="3713546" y="2858659"/>
            <a:chExt cx="3651899" cy="26023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B2DCFA-1250-4575-9C9D-DEAF4C5B984F}"/>
                </a:ext>
              </a:extLst>
            </p:cNvPr>
            <p:cNvSpPr txBox="1"/>
            <p:nvPr/>
          </p:nvSpPr>
          <p:spPr>
            <a:xfrm>
              <a:off x="3713546" y="2858659"/>
              <a:ext cx="25907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Laundry Money – Greene HS Center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FF07F4-EA2F-426F-8307-1A23AB8270B1}"/>
                </a:ext>
              </a:extLst>
            </p:cNvPr>
            <p:cNvSpPr txBox="1"/>
            <p:nvPr/>
          </p:nvSpPr>
          <p:spPr>
            <a:xfrm>
              <a:off x="6308121" y="2858659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$50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C5BC04-6D74-41B8-A96D-A0D1A0862AE1}"/>
                </a:ext>
              </a:extLst>
            </p:cNvPr>
            <p:cNvSpPr txBox="1"/>
            <p:nvPr/>
          </p:nvSpPr>
          <p:spPr>
            <a:xfrm>
              <a:off x="6847354" y="2858659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$50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1FC009-162D-48A8-965E-7EC5E4CF219D}"/>
                </a:ext>
              </a:extLst>
            </p:cNvPr>
            <p:cNvSpPr txBox="1"/>
            <p:nvPr/>
          </p:nvSpPr>
          <p:spPr>
            <a:xfrm>
              <a:off x="6749571" y="5199351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$50.00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A12AB5-48D2-4207-99E6-23AB5E79B656}"/>
              </a:ext>
            </a:extLst>
          </p:cNvPr>
          <p:cNvSpPr txBox="1"/>
          <p:nvPr/>
        </p:nvSpPr>
        <p:spPr>
          <a:xfrm>
            <a:off x="3086178" y="520304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Smith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FE82DC-4850-406B-8D0D-4D1F3A87DBFB}"/>
              </a:ext>
            </a:extLst>
          </p:cNvPr>
          <p:cNvSpPr txBox="1"/>
          <p:nvPr/>
        </p:nvSpPr>
        <p:spPr>
          <a:xfrm>
            <a:off x="2943300" y="5516169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Signed by Dept 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D22B13-22DD-45A9-9E59-5ED63CFB59D7}"/>
              </a:ext>
            </a:extLst>
          </p:cNvPr>
          <p:cNvSpPr txBox="1"/>
          <p:nvPr/>
        </p:nvSpPr>
        <p:spPr>
          <a:xfrm>
            <a:off x="5414737" y="533015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Dept. Dir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F9E4C6-A1B1-4A3C-BFED-25955D22DD44}"/>
              </a:ext>
            </a:extLst>
          </p:cNvPr>
          <p:cNvSpPr txBox="1"/>
          <p:nvPr/>
        </p:nvSpPr>
        <p:spPr>
          <a:xfrm>
            <a:off x="6552652" y="538770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Dept. Dir 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9452A-0313-4FB4-B0C2-85C5066D1560}"/>
              </a:ext>
            </a:extLst>
          </p:cNvPr>
          <p:cNvSpPr txBox="1"/>
          <p:nvPr/>
        </p:nvSpPr>
        <p:spPr>
          <a:xfrm>
            <a:off x="4862514" y="41148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3454-E303-45BF-90AD-463B16DA2AF9}"/>
              </a:ext>
            </a:extLst>
          </p:cNvPr>
          <p:cNvGrpSpPr/>
          <p:nvPr/>
        </p:nvGrpSpPr>
        <p:grpSpPr>
          <a:xfrm>
            <a:off x="3054095" y="6231006"/>
            <a:ext cx="2201323" cy="244505"/>
            <a:chOff x="3054095" y="6231006"/>
            <a:chExt cx="2201323" cy="2445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84158D-D652-435C-BB88-01D074DFFD5F}"/>
                </a:ext>
              </a:extLst>
            </p:cNvPr>
            <p:cNvSpPr txBox="1"/>
            <p:nvPr/>
          </p:nvSpPr>
          <p:spPr>
            <a:xfrm>
              <a:off x="3054095" y="6231006"/>
              <a:ext cx="511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Fiscal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F7E977-30DC-447A-BB97-A3A423835ADD}"/>
                </a:ext>
              </a:extLst>
            </p:cNvPr>
            <p:cNvSpPr txBox="1"/>
            <p:nvPr/>
          </p:nvSpPr>
          <p:spPr>
            <a:xfrm>
              <a:off x="4032006" y="6244679"/>
              <a:ext cx="12234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Completed by CFO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Mileage Reimbursement &amp; Vehicle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rgbClr val="FF0000"/>
                </a:solidFill>
              </a:rPr>
              <a:t>If you choose to use your own vehicle and there is an agency vehicle available, it is not a reimbursable expense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chemeClr val="accent4">
                    <a:lumMod val="50000"/>
                  </a:schemeClr>
                </a:solidFill>
              </a:rPr>
              <a:t>If you know of your travel in advance, please make provisions to have a vehicle available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rgbClr val="FF0000"/>
                </a:solidFill>
              </a:rPr>
              <a:t>Reimbursable mileage rate is $.625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>
                <a:solidFill>
                  <a:schemeClr val="accent4">
                    <a:lumMod val="50000"/>
                  </a:schemeClr>
                </a:solidFill>
              </a:rPr>
              <a:t>Ensure your registrations </a:t>
            </a:r>
            <a:r>
              <a:rPr lang="en-US" sz="2550" b="1" dirty="0">
                <a:solidFill>
                  <a:schemeClr val="accent4">
                    <a:lumMod val="50000"/>
                  </a:schemeClr>
                </a:solidFill>
              </a:rPr>
              <a:t>&amp; insurance cards are available and up to date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rgbClr val="FF0000"/>
                </a:solidFill>
              </a:rPr>
              <a:t>Mileage Ck’s are issued when a minimum of $20 has been met and are processed on a non payroll week.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US" sz="255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AB1859-E669-46FD-BF31-CB3E99823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09182"/>
              </p:ext>
            </p:extLst>
          </p:nvPr>
        </p:nvGraphicFramePr>
        <p:xfrm>
          <a:off x="152400" y="304800"/>
          <a:ext cx="8915399" cy="6362225"/>
        </p:xfrm>
        <a:graphic>
          <a:graphicData uri="http://schemas.openxmlformats.org/drawingml/2006/table">
            <a:tbl>
              <a:tblPr/>
              <a:tblGrid>
                <a:gridCol w="776075">
                  <a:extLst>
                    <a:ext uri="{9D8B030D-6E8A-4147-A177-3AD203B41FA5}">
                      <a16:colId xmlns:a16="http://schemas.microsoft.com/office/drawing/2014/main" val="2801918"/>
                    </a:ext>
                  </a:extLst>
                </a:gridCol>
                <a:gridCol w="1769830">
                  <a:extLst>
                    <a:ext uri="{9D8B030D-6E8A-4147-A177-3AD203B41FA5}">
                      <a16:colId xmlns:a16="http://schemas.microsoft.com/office/drawing/2014/main" val="3454796452"/>
                    </a:ext>
                  </a:extLst>
                </a:gridCol>
                <a:gridCol w="1826616">
                  <a:extLst>
                    <a:ext uri="{9D8B030D-6E8A-4147-A177-3AD203B41FA5}">
                      <a16:colId xmlns:a16="http://schemas.microsoft.com/office/drawing/2014/main" val="1621035965"/>
                    </a:ext>
                  </a:extLst>
                </a:gridCol>
                <a:gridCol w="1060005">
                  <a:extLst>
                    <a:ext uri="{9D8B030D-6E8A-4147-A177-3AD203B41FA5}">
                      <a16:colId xmlns:a16="http://schemas.microsoft.com/office/drawing/2014/main" val="2634075430"/>
                    </a:ext>
                  </a:extLst>
                </a:gridCol>
                <a:gridCol w="1826616">
                  <a:extLst>
                    <a:ext uri="{9D8B030D-6E8A-4147-A177-3AD203B41FA5}">
                      <a16:colId xmlns:a16="http://schemas.microsoft.com/office/drawing/2014/main" val="2183355550"/>
                    </a:ext>
                  </a:extLst>
                </a:gridCol>
                <a:gridCol w="1060005">
                  <a:extLst>
                    <a:ext uri="{9D8B030D-6E8A-4147-A177-3AD203B41FA5}">
                      <a16:colId xmlns:a16="http://schemas.microsoft.com/office/drawing/2014/main" val="2974061720"/>
                    </a:ext>
                  </a:extLst>
                </a:gridCol>
                <a:gridCol w="596252">
                  <a:extLst>
                    <a:ext uri="{9D8B030D-6E8A-4147-A177-3AD203B41FA5}">
                      <a16:colId xmlns:a16="http://schemas.microsoft.com/office/drawing/2014/main" val="1217142752"/>
                    </a:ext>
                  </a:extLst>
                </a:gridCol>
              </a:tblGrid>
              <a:tr h="2897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Name 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PROGRAM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3169"/>
                  </a:ext>
                </a:extLst>
              </a:tr>
              <a:tr h="3336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22090"/>
                  </a:ext>
                </a:extLst>
              </a:tr>
              <a:tr h="222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5023" marR="5023" marT="5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PURPOSE</a:t>
                      </a:r>
                    </a:p>
                  </a:txBody>
                  <a:tcPr marL="5023" marR="5023" marT="5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STARTING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ODOMETER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DESTINATION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ODOMETER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49057"/>
                  </a:ext>
                </a:extLst>
              </a:tr>
              <a:tr h="222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M/D/Y</a:t>
                      </a:r>
                    </a:p>
                  </a:txBody>
                  <a:tcPr marL="5023" marR="5023" marT="5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49940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426987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462755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72677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65763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859402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723835"/>
                  </a:ext>
                </a:extLst>
              </a:tr>
              <a:tr h="1705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57081"/>
                  </a:ext>
                </a:extLst>
              </a:tr>
              <a:tr h="36733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certify that the above report is an accurate reflection of the miles I traveled for work purposes. Falsification of this document could result in termination of employment with Greater Opportunities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65401"/>
                  </a:ext>
                </a:extLst>
              </a:tr>
              <a:tr h="1705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31235"/>
                  </a:ext>
                </a:extLst>
              </a:tr>
              <a:tr h="21502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Employee’s Signature: _______________________ Date: 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721"/>
                  </a:ext>
                </a:extLst>
              </a:tr>
              <a:tr h="19490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54629"/>
                  </a:ext>
                </a:extLst>
              </a:tr>
              <a:tr h="21502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Supervisors Signature: __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_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____________________ Date:_____________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37032"/>
                  </a:ext>
                </a:extLst>
              </a:tr>
              <a:tr h="38000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*****FOR OFFICE USE ONLY*****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540501"/>
                  </a:ext>
                </a:extLst>
              </a:tr>
              <a:tr h="240979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 at $00.625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06143"/>
                  </a:ext>
                </a:extLst>
              </a:tr>
              <a:tr h="447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Amount:</a:t>
                      </a: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                 -   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8/1/2022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6971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801E70-D2A0-40C3-A42F-AEDA20C127F9}"/>
              </a:ext>
            </a:extLst>
          </p:cNvPr>
          <p:cNvSpPr txBox="1"/>
          <p:nvPr/>
        </p:nvSpPr>
        <p:spPr>
          <a:xfrm>
            <a:off x="4495800" y="2857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Dan Adams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990CD-22BF-4F1C-B23A-0E7857385EDF}"/>
              </a:ext>
            </a:extLst>
          </p:cNvPr>
          <p:cNvSpPr txBox="1"/>
          <p:nvPr/>
        </p:nvSpPr>
        <p:spPr>
          <a:xfrm>
            <a:off x="8001000" y="285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0D056-5BF9-473A-9472-0EDDBAD2BDEA}"/>
              </a:ext>
            </a:extLst>
          </p:cNvPr>
          <p:cNvSpPr txBox="1"/>
          <p:nvPr/>
        </p:nvSpPr>
        <p:spPr>
          <a:xfrm>
            <a:off x="188604" y="1371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8/1/22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5EA03-82A7-4865-AD7F-D77250999EF8}"/>
              </a:ext>
            </a:extLst>
          </p:cNvPr>
          <p:cNvSpPr txBox="1"/>
          <p:nvPr/>
        </p:nvSpPr>
        <p:spPr>
          <a:xfrm>
            <a:off x="988282" y="1381353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Office pick up Credit Card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5F585-8326-4354-AA08-B2CF59D11B3C}"/>
              </a:ext>
            </a:extLst>
          </p:cNvPr>
          <p:cNvSpPr txBox="1"/>
          <p:nvPr/>
        </p:nvSpPr>
        <p:spPr>
          <a:xfrm>
            <a:off x="2665103" y="138407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6120 Cty Rd. 32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Norwich NY 13815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6A462-8F36-41F0-A828-41429C9F6637}"/>
              </a:ext>
            </a:extLst>
          </p:cNvPr>
          <p:cNvSpPr txBox="1"/>
          <p:nvPr/>
        </p:nvSpPr>
        <p:spPr>
          <a:xfrm>
            <a:off x="4646303" y="1403121"/>
            <a:ext cx="101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EED92-853F-45BA-905C-F8FC65398F59}"/>
              </a:ext>
            </a:extLst>
          </p:cNvPr>
          <p:cNvSpPr txBox="1"/>
          <p:nvPr/>
        </p:nvSpPr>
        <p:spPr>
          <a:xfrm>
            <a:off x="5603549" y="1351735"/>
            <a:ext cx="190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44 West Main St., Norwich NY 13815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421328-F0D6-49D6-93BE-8C216EAC3EFA}"/>
              </a:ext>
            </a:extLst>
          </p:cNvPr>
          <p:cNvSpPr txBox="1"/>
          <p:nvPr/>
        </p:nvSpPr>
        <p:spPr>
          <a:xfrm>
            <a:off x="7576645" y="140312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2807E-50F1-4987-BCC7-3432DC02D2CC}"/>
              </a:ext>
            </a:extLst>
          </p:cNvPr>
          <p:cNvSpPr txBox="1"/>
          <p:nvPr/>
        </p:nvSpPr>
        <p:spPr>
          <a:xfrm>
            <a:off x="8604867" y="14031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54380-6868-4D43-8750-2EA8CE74B5E4}"/>
              </a:ext>
            </a:extLst>
          </p:cNvPr>
          <p:cNvSpPr txBox="1"/>
          <p:nvPr/>
        </p:nvSpPr>
        <p:spPr>
          <a:xfrm>
            <a:off x="169554" y="188017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8/1/22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5D7BC-DA61-4F21-AEAC-FB824AEE18D1}"/>
              </a:ext>
            </a:extLst>
          </p:cNvPr>
          <p:cNvSpPr txBox="1"/>
          <p:nvPr/>
        </p:nvSpPr>
        <p:spPr>
          <a:xfrm>
            <a:off x="2726594" y="1807724"/>
            <a:ext cx="188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44 West Main St., Norwich NY 13815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6DA7DB-7862-4BB8-B08A-A73AAAE546F4}"/>
              </a:ext>
            </a:extLst>
          </p:cNvPr>
          <p:cNvSpPr txBox="1"/>
          <p:nvPr/>
        </p:nvSpPr>
        <p:spPr>
          <a:xfrm>
            <a:off x="4608204" y="191544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75146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85DE5-5890-4286-91C3-7ABD7FC49892}"/>
              </a:ext>
            </a:extLst>
          </p:cNvPr>
          <p:cNvSpPr txBox="1"/>
          <p:nvPr/>
        </p:nvSpPr>
        <p:spPr>
          <a:xfrm>
            <a:off x="1036329" y="1767423"/>
            <a:ext cx="169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Food shopping at Walmart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64023-648F-4F69-8008-E4537A513683}"/>
              </a:ext>
            </a:extLst>
          </p:cNvPr>
          <p:cNvSpPr txBox="1"/>
          <p:nvPr/>
        </p:nvSpPr>
        <p:spPr>
          <a:xfrm>
            <a:off x="5662669" y="1807724"/>
            <a:ext cx="183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5369 St. Hwy 12 Norwich NY 13815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3F5E1-F8DC-4189-9D90-48956C010F73}"/>
              </a:ext>
            </a:extLst>
          </p:cNvPr>
          <p:cNvSpPr txBox="1"/>
          <p:nvPr/>
        </p:nvSpPr>
        <p:spPr>
          <a:xfrm>
            <a:off x="7517235" y="191544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9221B4-4686-4285-BF62-EFD94C1CFA35}"/>
              </a:ext>
            </a:extLst>
          </p:cNvPr>
          <p:cNvSpPr txBox="1"/>
          <p:nvPr/>
        </p:nvSpPr>
        <p:spPr>
          <a:xfrm>
            <a:off x="8626884" y="19154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AA8886-E196-48C1-8421-5D5868E513ED}"/>
              </a:ext>
            </a:extLst>
          </p:cNvPr>
          <p:cNvSpPr txBox="1"/>
          <p:nvPr/>
        </p:nvSpPr>
        <p:spPr>
          <a:xfrm>
            <a:off x="8634929" y="2399732"/>
            <a:ext cx="27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A94D56-E824-48D0-A314-6A8D8B2C24DF}"/>
              </a:ext>
            </a:extLst>
          </p:cNvPr>
          <p:cNvSpPr txBox="1"/>
          <p:nvPr/>
        </p:nvSpPr>
        <p:spPr>
          <a:xfrm>
            <a:off x="133350" y="235594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8/1/22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9305D6-C6B3-4AAA-8515-B4FE68135A8A}"/>
              </a:ext>
            </a:extLst>
          </p:cNvPr>
          <p:cNvSpPr txBox="1"/>
          <p:nvPr/>
        </p:nvSpPr>
        <p:spPr>
          <a:xfrm>
            <a:off x="978699" y="2296594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Return Credit Card at Office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61DBC4-C12E-4004-92E8-BD36D74B0260}"/>
              </a:ext>
            </a:extLst>
          </p:cNvPr>
          <p:cNvSpPr txBox="1"/>
          <p:nvPr/>
        </p:nvSpPr>
        <p:spPr>
          <a:xfrm>
            <a:off x="2669387" y="2303827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5369 St. Hwy 12 Norwich NY 13815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F86095-9073-42C1-8736-DAB8A50719DD}"/>
              </a:ext>
            </a:extLst>
          </p:cNvPr>
          <p:cNvSpPr txBox="1"/>
          <p:nvPr/>
        </p:nvSpPr>
        <p:spPr>
          <a:xfrm>
            <a:off x="4591049" y="239973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2F2359-BA0F-467A-BA31-E80518EEDC76}"/>
              </a:ext>
            </a:extLst>
          </p:cNvPr>
          <p:cNvSpPr txBox="1"/>
          <p:nvPr/>
        </p:nvSpPr>
        <p:spPr>
          <a:xfrm>
            <a:off x="5634037" y="3292951"/>
            <a:ext cx="178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500 Apple St., Norwich NY 13815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4DCCF8-26AC-4302-8F4E-2BF34835EE82}"/>
              </a:ext>
            </a:extLst>
          </p:cNvPr>
          <p:cNvSpPr txBox="1"/>
          <p:nvPr/>
        </p:nvSpPr>
        <p:spPr>
          <a:xfrm>
            <a:off x="7503804" y="240011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1EC12-4834-44DB-8287-95B3E25A6C1B}"/>
              </a:ext>
            </a:extLst>
          </p:cNvPr>
          <p:cNvSpPr txBox="1"/>
          <p:nvPr/>
        </p:nvSpPr>
        <p:spPr>
          <a:xfrm>
            <a:off x="900118" y="2819654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Return to Center w/ food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73E4D4-4A65-4E14-B040-FF6A45D73244}"/>
              </a:ext>
            </a:extLst>
          </p:cNvPr>
          <p:cNvSpPr txBox="1"/>
          <p:nvPr/>
        </p:nvSpPr>
        <p:spPr>
          <a:xfrm>
            <a:off x="208133" y="288068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8/1/22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097375-7243-46B6-92A3-193F18622F3E}"/>
              </a:ext>
            </a:extLst>
          </p:cNvPr>
          <p:cNvSpPr txBox="1"/>
          <p:nvPr/>
        </p:nvSpPr>
        <p:spPr>
          <a:xfrm>
            <a:off x="2769400" y="2769064"/>
            <a:ext cx="187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44 West Main St., Norwich NY 13815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AA90F5-268F-4964-9973-F529BF382407}"/>
              </a:ext>
            </a:extLst>
          </p:cNvPr>
          <p:cNvSpPr txBox="1"/>
          <p:nvPr/>
        </p:nvSpPr>
        <p:spPr>
          <a:xfrm>
            <a:off x="5655897" y="283061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6120 Cty Rd. 32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Norwich NY 13815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9BB41-0F29-4684-806B-E63844433065}"/>
              </a:ext>
            </a:extLst>
          </p:cNvPr>
          <p:cNvSpPr txBox="1"/>
          <p:nvPr/>
        </p:nvSpPr>
        <p:spPr>
          <a:xfrm>
            <a:off x="4649603" y="289579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128E4-4823-48B3-9345-666AFD8E0B3C}"/>
              </a:ext>
            </a:extLst>
          </p:cNvPr>
          <p:cNvSpPr txBox="1"/>
          <p:nvPr/>
        </p:nvSpPr>
        <p:spPr>
          <a:xfrm>
            <a:off x="7472788" y="2863841"/>
            <a:ext cx="993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CF1ADA-1F35-4DAF-9B0B-C9461F08CB0E}"/>
              </a:ext>
            </a:extLst>
          </p:cNvPr>
          <p:cNvSpPr txBox="1"/>
          <p:nvPr/>
        </p:nvSpPr>
        <p:spPr>
          <a:xfrm>
            <a:off x="8617912" y="2849904"/>
            <a:ext cx="27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C78EB6-72C9-4031-A1D9-C7B93F4126CD}"/>
              </a:ext>
            </a:extLst>
          </p:cNvPr>
          <p:cNvSpPr txBox="1"/>
          <p:nvPr/>
        </p:nvSpPr>
        <p:spPr>
          <a:xfrm>
            <a:off x="186708" y="3377524"/>
            <a:ext cx="85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8/8/22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C03BCF-3E24-4E70-A1E5-B0D65589BA60}"/>
              </a:ext>
            </a:extLst>
          </p:cNvPr>
          <p:cNvSpPr txBox="1"/>
          <p:nvPr/>
        </p:nvSpPr>
        <p:spPr>
          <a:xfrm>
            <a:off x="1026530" y="3381376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Home Visit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D0C087-6326-4821-A4FD-85E05B7F5360}"/>
              </a:ext>
            </a:extLst>
          </p:cNvPr>
          <p:cNvSpPr txBox="1"/>
          <p:nvPr/>
        </p:nvSpPr>
        <p:spPr>
          <a:xfrm>
            <a:off x="2674777" y="330861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6120 Cty Rd. 32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Norwich NY 13815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9472F8-026A-4792-B1CD-7DF7FDDA05BE}"/>
              </a:ext>
            </a:extLst>
          </p:cNvPr>
          <p:cNvSpPr txBox="1"/>
          <p:nvPr/>
        </p:nvSpPr>
        <p:spPr>
          <a:xfrm>
            <a:off x="4642466" y="336107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75600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8EA25A-1E7D-4396-BECB-38266DADA265}"/>
              </a:ext>
            </a:extLst>
          </p:cNvPr>
          <p:cNvSpPr txBox="1"/>
          <p:nvPr/>
        </p:nvSpPr>
        <p:spPr>
          <a:xfrm>
            <a:off x="5717873" y="2355045"/>
            <a:ext cx="187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44 West Main St., Norwich NY 13815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1F99AE-AB5F-4F84-8EEA-B6E56DA7A1CA}"/>
              </a:ext>
            </a:extLst>
          </p:cNvPr>
          <p:cNvSpPr txBox="1"/>
          <p:nvPr/>
        </p:nvSpPr>
        <p:spPr>
          <a:xfrm>
            <a:off x="7518083" y="3320102"/>
            <a:ext cx="90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75610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CAACBE-C0FD-402B-ADAE-8DE4A1486ACF}"/>
              </a:ext>
            </a:extLst>
          </p:cNvPr>
          <p:cNvSpPr txBox="1"/>
          <p:nvPr/>
        </p:nvSpPr>
        <p:spPr>
          <a:xfrm>
            <a:off x="8520534" y="3348299"/>
            <a:ext cx="47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D165A1-65E0-4DC7-91D3-478140315719}"/>
              </a:ext>
            </a:extLst>
          </p:cNvPr>
          <p:cNvSpPr txBox="1"/>
          <p:nvPr/>
        </p:nvSpPr>
        <p:spPr>
          <a:xfrm>
            <a:off x="140500" y="3841230"/>
            <a:ext cx="85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8/8/22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D9B286-30ED-4336-AED1-67D95957E5E9}"/>
              </a:ext>
            </a:extLst>
          </p:cNvPr>
          <p:cNvSpPr txBox="1"/>
          <p:nvPr/>
        </p:nvSpPr>
        <p:spPr>
          <a:xfrm>
            <a:off x="2636643" y="3738539"/>
            <a:ext cx="193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500 Apple St., Norwich NY 13815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C0CEC5-413C-4D20-8148-C76224AE0E9B}"/>
              </a:ext>
            </a:extLst>
          </p:cNvPr>
          <p:cNvSpPr txBox="1"/>
          <p:nvPr/>
        </p:nvSpPr>
        <p:spPr>
          <a:xfrm>
            <a:off x="4673794" y="3841510"/>
            <a:ext cx="90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75610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A2A541-E1CF-4B86-8418-C10237414469}"/>
              </a:ext>
            </a:extLst>
          </p:cNvPr>
          <p:cNvSpPr txBox="1"/>
          <p:nvPr/>
        </p:nvSpPr>
        <p:spPr>
          <a:xfrm>
            <a:off x="5702382" y="3767600"/>
            <a:ext cx="170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6120 Cty Rd. 32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Norwich NY 13815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DE7B4E-37D6-4161-B71C-AB36C962AF28}"/>
              </a:ext>
            </a:extLst>
          </p:cNvPr>
          <p:cNvSpPr txBox="1"/>
          <p:nvPr/>
        </p:nvSpPr>
        <p:spPr>
          <a:xfrm>
            <a:off x="7497682" y="3853386"/>
            <a:ext cx="90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75620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86EB8E-2E39-4B29-8898-91825782CFE6}"/>
              </a:ext>
            </a:extLst>
          </p:cNvPr>
          <p:cNvSpPr txBox="1"/>
          <p:nvPr/>
        </p:nvSpPr>
        <p:spPr>
          <a:xfrm>
            <a:off x="8501483" y="3835014"/>
            <a:ext cx="47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E7B94B-30CB-4DBF-BB42-69A7C66DF637}"/>
              </a:ext>
            </a:extLst>
          </p:cNvPr>
          <p:cNvSpPr txBox="1"/>
          <p:nvPr/>
        </p:nvSpPr>
        <p:spPr>
          <a:xfrm>
            <a:off x="1056457" y="3877985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Return to Center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71A370-D61A-4B86-AA8A-E57E7461C128}"/>
              </a:ext>
            </a:extLst>
          </p:cNvPr>
          <p:cNvSpPr txBox="1"/>
          <p:nvPr/>
        </p:nvSpPr>
        <p:spPr>
          <a:xfrm>
            <a:off x="1654975" y="485700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ush Script MT" panose="03060802040406070304" pitchFamily="66" charset="0"/>
              </a:rPr>
              <a:t>Dan Adams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7109BB-CC2C-4BE7-8D47-CCF17980BD58}"/>
              </a:ext>
            </a:extLst>
          </p:cNvPr>
          <p:cNvSpPr txBox="1"/>
          <p:nvPr/>
        </p:nvSpPr>
        <p:spPr>
          <a:xfrm>
            <a:off x="3917926" y="4844530"/>
            <a:ext cx="9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8/24/22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E49F8C-4660-4333-849E-D77A527376EB}"/>
              </a:ext>
            </a:extLst>
          </p:cNvPr>
          <p:cNvSpPr txBox="1"/>
          <p:nvPr/>
        </p:nvSpPr>
        <p:spPr>
          <a:xfrm>
            <a:off x="1669266" y="5289262"/>
            <a:ext cx="130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ush Script MT" panose="03060802040406070304" pitchFamily="66" charset="0"/>
              </a:rPr>
              <a:t>Mary Smith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7CDF24-B9B0-4991-AFAB-0934C111DFEB}"/>
              </a:ext>
            </a:extLst>
          </p:cNvPr>
          <p:cNvSpPr txBox="1"/>
          <p:nvPr/>
        </p:nvSpPr>
        <p:spPr>
          <a:xfrm>
            <a:off x="3911552" y="5226338"/>
            <a:ext cx="9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8/26/22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5E37C4-5FF1-4EF8-9B75-683B81EE65F7}"/>
              </a:ext>
            </a:extLst>
          </p:cNvPr>
          <p:cNvSpPr txBox="1"/>
          <p:nvPr/>
        </p:nvSpPr>
        <p:spPr>
          <a:xfrm>
            <a:off x="483540" y="5943600"/>
            <a:ext cx="59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B4D28E-5730-4396-8122-46868D65DC45}"/>
              </a:ext>
            </a:extLst>
          </p:cNvPr>
          <p:cNvSpPr txBox="1"/>
          <p:nvPr/>
        </p:nvSpPr>
        <p:spPr>
          <a:xfrm>
            <a:off x="1690707" y="6359088"/>
            <a:ext cx="130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18.13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C34E8F-D209-44AF-9890-064DD4528FF5}"/>
              </a:ext>
            </a:extLst>
          </p:cNvPr>
          <p:cNvSpPr txBox="1"/>
          <p:nvPr/>
        </p:nvSpPr>
        <p:spPr>
          <a:xfrm>
            <a:off x="5943600" y="525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Dates on sheet need to all  be in same month.</a:t>
            </a:r>
          </a:p>
        </p:txBody>
      </p:sp>
    </p:spTree>
    <p:extLst>
      <p:ext uri="{BB962C8B-B14F-4D97-AF65-F5344CB8AC3E}">
        <p14:creationId xmlns:p14="http://schemas.microsoft.com/office/powerpoint/2010/main" val="26995453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16" y="152400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Gas Cards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3657600"/>
          </a:xfrm>
        </p:spPr>
        <p:txBody>
          <a:bodyPr/>
          <a:lstStyle/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Each company vehicle has its own fuel card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Your Existing codes still apply for each card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Please E-mail Monica at </a:t>
            </a: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mstephen@</a:t>
            </a: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</a:rPr>
              <a:t>greaterops.org if you do not remember it.  </a:t>
            </a:r>
            <a:r>
              <a:rPr lang="en-US" altLang="en-US" sz="2600" dirty="0">
                <a:solidFill>
                  <a:srgbClr val="FF0000"/>
                </a:solidFill>
              </a:rPr>
              <a:t>For new staff your code is your employee ID#.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The card is allowed for gas only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b="1" dirty="0">
                <a:solidFill>
                  <a:schemeClr val="accent6">
                    <a:lumMod val="50000"/>
                  </a:schemeClr>
                </a:solidFill>
              </a:rPr>
              <a:t>DO NOT SHARE YOUR CODES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Need to send receipts to fiscal weekly, with name on back of receipt.</a:t>
            </a:r>
          </a:p>
          <a:p>
            <a:pPr eaLnBrk="1" hangingPunct="1">
              <a:buClr>
                <a:srgbClr val="002060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5364" name="Picture 5" descr="C:\Users\cmonsen\AppData\Local\Microsoft\Windows\Temporary Internet Files\Content.IE5\ALS83LDK\MP9004484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33938"/>
            <a:ext cx="2286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tse1.mm.bing.net/th?&amp;id=JN.8psShOuoZmHgvGZ0oOFGyw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76825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Fiscal Policies and Procedures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7085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Fiscal Policies and Procedures can be found on the G-Drive:/Fiscal Policies &amp; Procedures/Greater Ops Fiscal Procedure</a:t>
            </a:r>
          </a:p>
        </p:txBody>
      </p:sp>
      <p:pic>
        <p:nvPicPr>
          <p:cNvPr id="16386" name="Picture 2" descr="Manila Folder PNG Images, Transparent Manila Folder Image Download - PNGitem">
            <a:extLst>
              <a:ext uri="{FF2B5EF4-FFF2-40B4-BE49-F238E27FC236}">
                <a16:creationId xmlns:a16="http://schemas.microsoft.com/office/drawing/2014/main" id="{19219696-6026-4CAC-A100-F6529970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36576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4.3|5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8|4.2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9161</TotalTime>
  <Words>999</Words>
  <Application>Microsoft Office PowerPoint</Application>
  <PresentationFormat>On-screen Show (4:3)</PresentationFormat>
  <Paragraphs>291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Amienne</vt:lpstr>
      <vt:lpstr>Arial</vt:lpstr>
      <vt:lpstr>Book Antiqua</vt:lpstr>
      <vt:lpstr>Brush Script MT</vt:lpstr>
      <vt:lpstr>Calibri</vt:lpstr>
      <vt:lpstr>Calibri Light</vt:lpstr>
      <vt:lpstr>Freestyle Script</vt:lpstr>
      <vt:lpstr>Lucida Sans</vt:lpstr>
      <vt:lpstr>Script MT Bold</vt:lpstr>
      <vt:lpstr>Times New Roman</vt:lpstr>
      <vt:lpstr>Wingdings</vt:lpstr>
      <vt:lpstr>Wingdings 2</vt:lpstr>
      <vt:lpstr>Wingdings 3</vt:lpstr>
      <vt:lpstr>Apex</vt:lpstr>
      <vt:lpstr>Office Theme</vt:lpstr>
      <vt:lpstr>Fiscal Presentation</vt:lpstr>
      <vt:lpstr>Purchase Orders</vt:lpstr>
      <vt:lpstr>PowerPoint Presentation</vt:lpstr>
      <vt:lpstr>PowerPoint Presentation</vt:lpstr>
      <vt:lpstr>PowerPoint Presentation</vt:lpstr>
      <vt:lpstr>Mileage Reimbursement &amp; Vehicle Use</vt:lpstr>
      <vt:lpstr>PowerPoint Presentation</vt:lpstr>
      <vt:lpstr>Gas Cards</vt:lpstr>
      <vt:lpstr> Fiscal Policies and Procedures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Presentation</dc:title>
  <dc:creator>pwoolfolk</dc:creator>
  <cp:lastModifiedBy>Monsen, Christine</cp:lastModifiedBy>
  <cp:revision>293</cp:revision>
  <cp:lastPrinted>2021-08-19T18:10:30Z</cp:lastPrinted>
  <dcterms:created xsi:type="dcterms:W3CDTF">2010-09-02T11:28:30Z</dcterms:created>
  <dcterms:modified xsi:type="dcterms:W3CDTF">2022-08-25T15:46:42Z</dcterms:modified>
</cp:coreProperties>
</file>