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4" r:id="rId1"/>
  </p:sldMasterIdLst>
  <p:notesMasterIdLst>
    <p:notesMasterId r:id="rId52"/>
  </p:notesMasterIdLst>
  <p:handoutMasterIdLst>
    <p:handoutMasterId r:id="rId53"/>
  </p:handoutMasterIdLst>
  <p:sldIdLst>
    <p:sldId id="388" r:id="rId2"/>
    <p:sldId id="387" r:id="rId3"/>
    <p:sldId id="376" r:id="rId4"/>
    <p:sldId id="361" r:id="rId5"/>
    <p:sldId id="394" r:id="rId6"/>
    <p:sldId id="395" r:id="rId7"/>
    <p:sldId id="362" r:id="rId8"/>
    <p:sldId id="414" r:id="rId9"/>
    <p:sldId id="363" r:id="rId10"/>
    <p:sldId id="396" r:id="rId11"/>
    <p:sldId id="389" r:id="rId12"/>
    <p:sldId id="372" r:id="rId13"/>
    <p:sldId id="418" r:id="rId14"/>
    <p:sldId id="374" r:id="rId15"/>
    <p:sldId id="383" r:id="rId16"/>
    <p:sldId id="403" r:id="rId17"/>
    <p:sldId id="385" r:id="rId18"/>
    <p:sldId id="404" r:id="rId19"/>
    <p:sldId id="393" r:id="rId20"/>
    <p:sldId id="416" r:id="rId21"/>
    <p:sldId id="375" r:id="rId22"/>
    <p:sldId id="401" r:id="rId23"/>
    <p:sldId id="400" r:id="rId24"/>
    <p:sldId id="377" r:id="rId25"/>
    <p:sldId id="378" r:id="rId26"/>
    <p:sldId id="402" r:id="rId27"/>
    <p:sldId id="379" r:id="rId28"/>
    <p:sldId id="426" r:id="rId29"/>
    <p:sldId id="392" r:id="rId30"/>
    <p:sldId id="380" r:id="rId31"/>
    <p:sldId id="391" r:id="rId32"/>
    <p:sldId id="415" r:id="rId33"/>
    <p:sldId id="428" r:id="rId34"/>
    <p:sldId id="405" r:id="rId35"/>
    <p:sldId id="406" r:id="rId36"/>
    <p:sldId id="407" r:id="rId37"/>
    <p:sldId id="408" r:id="rId38"/>
    <p:sldId id="429" r:id="rId39"/>
    <p:sldId id="425" r:id="rId40"/>
    <p:sldId id="427" r:id="rId41"/>
    <p:sldId id="409" r:id="rId42"/>
    <p:sldId id="410" r:id="rId43"/>
    <p:sldId id="419" r:id="rId44"/>
    <p:sldId id="417" r:id="rId45"/>
    <p:sldId id="420" r:id="rId46"/>
    <p:sldId id="421" r:id="rId47"/>
    <p:sldId id="422" r:id="rId48"/>
    <p:sldId id="423" r:id="rId49"/>
    <p:sldId id="424" r:id="rId50"/>
    <p:sldId id="386" r:id="rId5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93883" autoAdjust="0"/>
  </p:normalViewPr>
  <p:slideViewPr>
    <p:cSldViewPr>
      <p:cViewPr varScale="1">
        <p:scale>
          <a:sx n="105" d="100"/>
          <a:sy n="105" d="100"/>
        </p:scale>
        <p:origin x="984" y="108"/>
      </p:cViewPr>
      <p:guideLst>
        <p:guide orient="horz" pos="2160"/>
        <p:guide pos="2880"/>
      </p:guideLst>
    </p:cSldViewPr>
  </p:slideViewPr>
  <p:outlineViewPr>
    <p:cViewPr>
      <p:scale>
        <a:sx n="33" d="100"/>
        <a:sy n="33" d="100"/>
      </p:scale>
      <p:origin x="0" y="108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5D12F1-BF84-B4B1-87CD-0A3738730C9E}"/>
              </a:ext>
            </a:extLst>
          </p:cNvPr>
          <p:cNvSpPr>
            <a:spLocks noGrp="1"/>
          </p:cNvSpPr>
          <p:nvPr>
            <p:ph type="hdr" sz="quarter"/>
          </p:nvPr>
        </p:nvSpPr>
        <p:spPr>
          <a:xfrm>
            <a:off x="0" y="0"/>
            <a:ext cx="3012329" cy="462120"/>
          </a:xfrm>
          <a:prstGeom prst="rect">
            <a:avLst/>
          </a:prstGeom>
        </p:spPr>
        <p:txBody>
          <a:bodyPr vert="horz" lIns="92487" tIns="46244" rIns="92487" bIns="46244" rtlCol="0"/>
          <a:lstStyle>
            <a:lvl1pPr algn="l" eaLnBrk="1" fontAlgn="auto" hangingPunct="1">
              <a:spcBef>
                <a:spcPts val="0"/>
              </a:spcBef>
              <a:spcAft>
                <a:spcPts val="0"/>
              </a:spcAft>
              <a:defRPr sz="1200" dirty="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2D3ED6EA-6B02-0220-730B-F3EF09B0909E}"/>
              </a:ext>
            </a:extLst>
          </p:cNvPr>
          <p:cNvSpPr>
            <a:spLocks noGrp="1"/>
          </p:cNvSpPr>
          <p:nvPr>
            <p:ph type="dt" sz="quarter" idx="1"/>
          </p:nvPr>
        </p:nvSpPr>
        <p:spPr>
          <a:xfrm>
            <a:off x="3936173" y="0"/>
            <a:ext cx="3012329" cy="462120"/>
          </a:xfrm>
          <a:prstGeom prst="rect">
            <a:avLst/>
          </a:prstGeom>
        </p:spPr>
        <p:txBody>
          <a:bodyPr vert="horz" lIns="92487" tIns="46244" rIns="92487" bIns="46244" rtlCol="0"/>
          <a:lstStyle>
            <a:lvl1pPr algn="r" eaLnBrk="1" fontAlgn="auto" hangingPunct="1">
              <a:spcBef>
                <a:spcPts val="0"/>
              </a:spcBef>
              <a:spcAft>
                <a:spcPts val="0"/>
              </a:spcAft>
              <a:defRPr sz="1200">
                <a:latin typeface="+mn-lt"/>
                <a:cs typeface="+mn-cs"/>
              </a:defRPr>
            </a:lvl1pPr>
          </a:lstStyle>
          <a:p>
            <a:pPr>
              <a:defRPr/>
            </a:pPr>
            <a:fld id="{BC82F4C1-0FCC-472B-B8BC-8E5F0B3B7282}" type="datetimeFigureOut">
              <a:rPr lang="en-US"/>
              <a:pPr>
                <a:defRPr/>
              </a:pPr>
              <a:t>8/27/2024</a:t>
            </a:fld>
            <a:endParaRPr lang="en-US" dirty="0"/>
          </a:p>
        </p:txBody>
      </p:sp>
      <p:sp>
        <p:nvSpPr>
          <p:cNvPr id="4" name="Footer Placeholder 3">
            <a:extLst>
              <a:ext uri="{FF2B5EF4-FFF2-40B4-BE49-F238E27FC236}">
                <a16:creationId xmlns:a16="http://schemas.microsoft.com/office/drawing/2014/main" id="{85C04A0E-8372-A0E8-4F80-E7F0521D9471}"/>
              </a:ext>
            </a:extLst>
          </p:cNvPr>
          <p:cNvSpPr>
            <a:spLocks noGrp="1"/>
          </p:cNvSpPr>
          <p:nvPr>
            <p:ph type="ftr" sz="quarter" idx="2"/>
          </p:nvPr>
        </p:nvSpPr>
        <p:spPr>
          <a:xfrm>
            <a:off x="0" y="8772378"/>
            <a:ext cx="3012329" cy="462120"/>
          </a:xfrm>
          <a:prstGeom prst="rect">
            <a:avLst/>
          </a:prstGeom>
        </p:spPr>
        <p:txBody>
          <a:bodyPr vert="horz" lIns="92487" tIns="46244" rIns="92487" bIns="46244" rtlCol="0" anchor="b"/>
          <a:lstStyle>
            <a:lvl1pPr algn="l" eaLnBrk="1" fontAlgn="auto" hangingPunct="1">
              <a:spcBef>
                <a:spcPts val="0"/>
              </a:spcBef>
              <a:spcAft>
                <a:spcPts val="0"/>
              </a:spcAft>
              <a:defRPr sz="1200" dirty="0">
                <a:latin typeface="+mn-lt"/>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60F091D2-4495-B5A6-6DAB-01A7BF04605B}"/>
              </a:ext>
            </a:extLst>
          </p:cNvPr>
          <p:cNvSpPr>
            <a:spLocks noGrp="1"/>
          </p:cNvSpPr>
          <p:nvPr>
            <p:ph type="sldNum" sz="quarter" idx="3"/>
          </p:nvPr>
        </p:nvSpPr>
        <p:spPr>
          <a:xfrm>
            <a:off x="3936173" y="8772378"/>
            <a:ext cx="3012329" cy="462120"/>
          </a:xfrm>
          <a:prstGeom prst="rect">
            <a:avLst/>
          </a:prstGeom>
        </p:spPr>
        <p:txBody>
          <a:bodyPr vert="horz" wrap="square" lIns="92487" tIns="46244" rIns="92487" bIns="46244"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D42600D-F97C-46C5-8891-77083950E525}"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A4D71B-3352-C40A-434E-8E33705250EB}"/>
              </a:ext>
            </a:extLst>
          </p:cNvPr>
          <p:cNvSpPr>
            <a:spLocks noGrp="1"/>
          </p:cNvSpPr>
          <p:nvPr>
            <p:ph type="hdr" sz="quarter"/>
          </p:nvPr>
        </p:nvSpPr>
        <p:spPr>
          <a:xfrm>
            <a:off x="0" y="0"/>
            <a:ext cx="3012329" cy="462120"/>
          </a:xfrm>
          <a:prstGeom prst="rect">
            <a:avLst/>
          </a:prstGeom>
        </p:spPr>
        <p:txBody>
          <a:bodyPr vert="horz" lIns="92487" tIns="46244" rIns="92487" bIns="46244" rtlCol="0"/>
          <a:lstStyle>
            <a:lvl1pPr algn="l" eaLnBrk="1" hangingPunct="1">
              <a:defRPr sz="1200" dirty="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30700410-FF30-B4FF-4B5C-4F4AF7169B3E}"/>
              </a:ext>
            </a:extLst>
          </p:cNvPr>
          <p:cNvSpPr>
            <a:spLocks noGrp="1"/>
          </p:cNvSpPr>
          <p:nvPr>
            <p:ph type="dt" idx="1"/>
          </p:nvPr>
        </p:nvSpPr>
        <p:spPr>
          <a:xfrm>
            <a:off x="3936173" y="0"/>
            <a:ext cx="3012329" cy="462120"/>
          </a:xfrm>
          <a:prstGeom prst="rect">
            <a:avLst/>
          </a:prstGeom>
        </p:spPr>
        <p:txBody>
          <a:bodyPr vert="horz" lIns="92487" tIns="46244" rIns="92487" bIns="46244" rtlCol="0"/>
          <a:lstStyle>
            <a:lvl1pPr algn="r" eaLnBrk="1" hangingPunct="1">
              <a:defRPr sz="1200">
                <a:cs typeface="Arial" charset="0"/>
              </a:defRPr>
            </a:lvl1pPr>
          </a:lstStyle>
          <a:p>
            <a:pPr>
              <a:defRPr/>
            </a:pPr>
            <a:fld id="{476DF06F-A096-4197-963B-C9C780871AA4}" type="datetimeFigureOut">
              <a:rPr lang="en-US"/>
              <a:pPr>
                <a:defRPr/>
              </a:pPr>
              <a:t>8/27/2024</a:t>
            </a:fld>
            <a:endParaRPr lang="en-US" dirty="0"/>
          </a:p>
        </p:txBody>
      </p:sp>
      <p:sp>
        <p:nvSpPr>
          <p:cNvPr id="4" name="Slide Image Placeholder 3">
            <a:extLst>
              <a:ext uri="{FF2B5EF4-FFF2-40B4-BE49-F238E27FC236}">
                <a16:creationId xmlns:a16="http://schemas.microsoft.com/office/drawing/2014/main" id="{DA6909BD-36A2-FAEB-68FE-392EE688E68D}"/>
              </a:ext>
            </a:extLst>
          </p:cNvPr>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pPr lvl="0"/>
            <a:endParaRPr lang="en-US" noProof="0" dirty="0"/>
          </a:p>
        </p:txBody>
      </p:sp>
      <p:sp>
        <p:nvSpPr>
          <p:cNvPr id="5" name="Notes Placeholder 4">
            <a:extLst>
              <a:ext uri="{FF2B5EF4-FFF2-40B4-BE49-F238E27FC236}">
                <a16:creationId xmlns:a16="http://schemas.microsoft.com/office/drawing/2014/main" id="{89E87173-0DDC-E272-9549-1EDFC4ED2596}"/>
              </a:ext>
            </a:extLst>
          </p:cNvPr>
          <p:cNvSpPr>
            <a:spLocks noGrp="1"/>
          </p:cNvSpPr>
          <p:nvPr>
            <p:ph type="body" sz="quarter" idx="3"/>
          </p:nvPr>
        </p:nvSpPr>
        <p:spPr>
          <a:xfrm>
            <a:off x="695637" y="4387767"/>
            <a:ext cx="5558801" cy="4155919"/>
          </a:xfrm>
          <a:prstGeom prst="rect">
            <a:avLst/>
          </a:prstGeom>
        </p:spPr>
        <p:txBody>
          <a:bodyPr vert="horz" lIns="92487" tIns="46244" rIns="92487" bIns="4624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2719A3-41AE-2B86-C4A8-DD7C6501C784}"/>
              </a:ext>
            </a:extLst>
          </p:cNvPr>
          <p:cNvSpPr>
            <a:spLocks noGrp="1"/>
          </p:cNvSpPr>
          <p:nvPr>
            <p:ph type="ftr" sz="quarter" idx="4"/>
          </p:nvPr>
        </p:nvSpPr>
        <p:spPr>
          <a:xfrm>
            <a:off x="0" y="8772378"/>
            <a:ext cx="3012329" cy="462120"/>
          </a:xfrm>
          <a:prstGeom prst="rect">
            <a:avLst/>
          </a:prstGeom>
        </p:spPr>
        <p:txBody>
          <a:bodyPr vert="horz" lIns="92487" tIns="46244" rIns="92487" bIns="46244" rtlCol="0" anchor="b"/>
          <a:lstStyle>
            <a:lvl1pPr algn="l" eaLnBrk="1" hangingPunct="1">
              <a:defRPr sz="1200" dirty="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D9D8710D-5D21-D8C7-6768-0FA49BF506C0}"/>
              </a:ext>
            </a:extLst>
          </p:cNvPr>
          <p:cNvSpPr>
            <a:spLocks noGrp="1"/>
          </p:cNvSpPr>
          <p:nvPr>
            <p:ph type="sldNum" sz="quarter" idx="5"/>
          </p:nvPr>
        </p:nvSpPr>
        <p:spPr>
          <a:xfrm>
            <a:off x="3936173" y="8772378"/>
            <a:ext cx="3012329" cy="462120"/>
          </a:xfrm>
          <a:prstGeom prst="rect">
            <a:avLst/>
          </a:prstGeom>
        </p:spPr>
        <p:txBody>
          <a:bodyPr vert="horz" wrap="square" lIns="92487" tIns="46244" rIns="92487" bIns="46244" numCol="1" anchor="b" anchorCtr="0" compatLnSpc="1">
            <a:prstTxWarp prst="textNoShape">
              <a:avLst/>
            </a:prstTxWarp>
          </a:bodyPr>
          <a:lstStyle>
            <a:lvl1pPr algn="r" eaLnBrk="1" hangingPunct="1">
              <a:defRPr sz="1200"/>
            </a:lvl1pPr>
          </a:lstStyle>
          <a:p>
            <a:pPr>
              <a:defRPr/>
            </a:pPr>
            <a:fld id="{E7A64B28-27AB-4714-8A99-F09E99F9582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3 lines upper left hand corner, type in “direct deposit”, you can edit, stop, or add new direct deposit</a:t>
            </a:r>
          </a:p>
        </p:txBody>
      </p:sp>
      <p:sp>
        <p:nvSpPr>
          <p:cNvPr id="4" name="Slide Number Placeholder 3"/>
          <p:cNvSpPr>
            <a:spLocks noGrp="1"/>
          </p:cNvSpPr>
          <p:nvPr>
            <p:ph type="sldNum" sz="quarter" idx="5"/>
          </p:nvPr>
        </p:nvSpPr>
        <p:spPr/>
        <p:txBody>
          <a:bodyPr/>
          <a:lstStyle/>
          <a:p>
            <a:pPr>
              <a:defRPr/>
            </a:pPr>
            <a:fld id="{E7A64B28-27AB-4714-8A99-F09E99F95827}" type="slidenum">
              <a:rPr lang="en-US" altLang="en-US" smtClean="0"/>
              <a:pPr>
                <a:defRPr/>
              </a:pPr>
              <a:t>15</a:t>
            </a:fld>
            <a:endParaRPr lang="en-US" altLang="en-US" dirty="0"/>
          </a:p>
        </p:txBody>
      </p:sp>
    </p:spTree>
    <p:extLst>
      <p:ext uri="{BB962C8B-B14F-4D97-AF65-F5344CB8AC3E}">
        <p14:creationId xmlns:p14="http://schemas.microsoft.com/office/powerpoint/2010/main" val="156952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A64B28-27AB-4714-8A99-F09E99F95827}" type="slidenum">
              <a:rPr lang="en-US" altLang="en-US" smtClean="0"/>
              <a:pPr>
                <a:defRPr/>
              </a:pPr>
              <a:t>36</a:t>
            </a:fld>
            <a:endParaRPr lang="en-US" altLang="en-US" dirty="0"/>
          </a:p>
        </p:txBody>
      </p:sp>
    </p:spTree>
    <p:extLst>
      <p:ext uri="{BB962C8B-B14F-4D97-AF65-F5344CB8AC3E}">
        <p14:creationId xmlns:p14="http://schemas.microsoft.com/office/powerpoint/2010/main" val="14227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A64B28-27AB-4714-8A99-F09E99F95827}" type="slidenum">
              <a:rPr lang="en-US" altLang="en-US" smtClean="0"/>
              <a:pPr>
                <a:defRPr/>
              </a:pPr>
              <a:t>39</a:t>
            </a:fld>
            <a:endParaRPr lang="en-US" altLang="en-US" dirty="0"/>
          </a:p>
        </p:txBody>
      </p:sp>
    </p:spTree>
    <p:extLst>
      <p:ext uri="{BB962C8B-B14F-4D97-AF65-F5344CB8AC3E}">
        <p14:creationId xmlns:p14="http://schemas.microsoft.com/office/powerpoint/2010/main" val="201951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A64B28-27AB-4714-8A99-F09E99F95827}" type="slidenum">
              <a:rPr lang="en-US" altLang="en-US" smtClean="0"/>
              <a:pPr>
                <a:defRPr/>
              </a:pPr>
              <a:t>45</a:t>
            </a:fld>
            <a:endParaRPr lang="en-US" altLang="en-US" dirty="0"/>
          </a:p>
        </p:txBody>
      </p:sp>
    </p:spTree>
    <p:extLst>
      <p:ext uri="{BB962C8B-B14F-4D97-AF65-F5344CB8AC3E}">
        <p14:creationId xmlns:p14="http://schemas.microsoft.com/office/powerpoint/2010/main" val="50717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A64B28-27AB-4714-8A99-F09E99F95827}" type="slidenum">
              <a:rPr lang="en-US" altLang="en-US" smtClean="0"/>
              <a:pPr>
                <a:defRPr/>
              </a:pPr>
              <a:t>48</a:t>
            </a:fld>
            <a:endParaRPr lang="en-US" altLang="en-US" dirty="0"/>
          </a:p>
        </p:txBody>
      </p:sp>
    </p:spTree>
    <p:extLst>
      <p:ext uri="{BB962C8B-B14F-4D97-AF65-F5344CB8AC3E}">
        <p14:creationId xmlns:p14="http://schemas.microsoft.com/office/powerpoint/2010/main" val="151497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3491" y="796631"/>
            <a:ext cx="6251304" cy="2700706"/>
          </a:xfrm>
        </p:spPr>
        <p:txBody>
          <a:bodyPr bIns="0"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443491" y="3497337"/>
            <a:ext cx="6251304" cy="1011489"/>
          </a:xfrm>
        </p:spPr>
        <p:txBody>
          <a:bodyPr tIns="91440" bIns="91440">
            <a:normAutofit/>
          </a:bodyPr>
          <a:lstStyle>
            <a:lvl1pPr marL="0" indent="0" algn="ct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5" name="Footer Placeholder 4"/>
          <p:cNvSpPr>
            <a:spLocks noGrp="1"/>
          </p:cNvSpPr>
          <p:nvPr>
            <p:ph type="ftr" sz="quarter" idx="11"/>
          </p:nvPr>
        </p:nvSpPr>
        <p:spPr>
          <a:xfrm>
            <a:off x="1443490" y="329308"/>
            <a:ext cx="3719283" cy="309201"/>
          </a:xfrm>
        </p:spPr>
        <p:txBody>
          <a:bodyPr/>
          <a:lstStyle/>
          <a:p>
            <a:endParaRPr lang="en-US" dirty="0"/>
          </a:p>
        </p:txBody>
      </p:sp>
      <p:sp>
        <p:nvSpPr>
          <p:cNvPr id="6" name="Slide Number Placeholder 5"/>
          <p:cNvSpPr>
            <a:spLocks noGrp="1"/>
          </p:cNvSpPr>
          <p:nvPr>
            <p:ph type="sldNum" sz="quarter" idx="12"/>
          </p:nvPr>
        </p:nvSpPr>
        <p:spPr>
          <a:xfrm>
            <a:off x="477760" y="798973"/>
            <a:ext cx="802005" cy="503578"/>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19714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151212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2373"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2" y="798974"/>
            <a:ext cx="4985762"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99186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632672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2" y="1756130"/>
            <a:ext cx="6251302" cy="1952270"/>
          </a:xfrm>
        </p:spPr>
        <p:txBody>
          <a:bodyPr anchor="b">
            <a:normAutofit/>
          </a:bodyPr>
          <a:lstStyle>
            <a:lvl1pPr algn="ctr">
              <a:defRPr sz="3200"/>
            </a:lvl1pPr>
          </a:lstStyle>
          <a:p>
            <a:r>
              <a:rPr lang="en-US"/>
              <a:t>Click to edit Master title style</a:t>
            </a:r>
            <a:endParaRPr lang="en-US" dirty="0"/>
          </a:p>
        </p:txBody>
      </p:sp>
      <p:sp>
        <p:nvSpPr>
          <p:cNvPr id="3" name="Text Placeholder 2"/>
          <p:cNvSpPr>
            <a:spLocks noGrp="1"/>
          </p:cNvSpPr>
          <p:nvPr>
            <p:ph type="body" idx="1"/>
          </p:nvPr>
        </p:nvSpPr>
        <p:spPr>
          <a:xfrm>
            <a:off x="1434318" y="3708400"/>
            <a:ext cx="6251302" cy="1110725"/>
          </a:xfrm>
        </p:spPr>
        <p:txBody>
          <a:bodyPr tIns="91440">
            <a:normAutofit/>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506610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25130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1" y="2013936"/>
            <a:ext cx="2965632"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29162" y="2013936"/>
            <a:ext cx="2965424"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968822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164"/>
            <a:ext cx="62513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2965631"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2965631"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9270" y="2023004"/>
            <a:ext cx="2965523"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9270" y="2821491"/>
            <a:ext cx="2965523"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112367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273414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101843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406519"/>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506719"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1501"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791977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9" y="1129513"/>
            <a:ext cx="308049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defTabSz="914400">
              <a:spcBef>
                <a:spcPts val="1800"/>
              </a:spcBef>
            </a:pPr>
            <a:r>
              <a:rPr lang="en-US"/>
              <a:t>Click icon to add picture</a:t>
            </a:r>
            <a:endParaRPr lang="en-US" dirty="0"/>
          </a:p>
        </p:txBody>
      </p:sp>
      <p:sp>
        <p:nvSpPr>
          <p:cNvPr id="4" name="Text Placeholder 3"/>
          <p:cNvSpPr>
            <a:spLocks noGrp="1"/>
          </p:cNvSpPr>
          <p:nvPr>
            <p:ph type="body" sz="half" idx="2"/>
          </p:nvPr>
        </p:nvSpPr>
        <p:spPr>
          <a:xfrm>
            <a:off x="1443492" y="3145992"/>
            <a:ext cx="3076077"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082905" cy="320123"/>
          </a:xfrm>
        </p:spPr>
        <p:txBody>
          <a:bodyPr/>
          <a:lstStyle>
            <a:lvl1pPr algn="l">
              <a:defRPr/>
            </a:lvl1pPr>
          </a:lstStyle>
          <a:p>
            <a:fld id="{5586B75A-687E-405C-8A0B-8D00578BA2C3}" type="datetimeFigureOut">
              <a:rPr lang="en-US" smtClean="0"/>
              <a:pPr/>
              <a:t>8/27/2024</a:t>
            </a:fld>
            <a:endParaRPr lang="en-US" dirty="0"/>
          </a:p>
        </p:txBody>
      </p:sp>
      <p:sp>
        <p:nvSpPr>
          <p:cNvPr id="6" name="Footer Placeholder 5"/>
          <p:cNvSpPr>
            <a:spLocks noGrp="1"/>
          </p:cNvSpPr>
          <p:nvPr>
            <p:ph type="ftr" sz="quarter" idx="11"/>
          </p:nvPr>
        </p:nvSpPr>
        <p:spPr>
          <a:xfrm>
            <a:off x="1437530" y="318641"/>
            <a:ext cx="3082083"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07305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p:nvPr/>
        </p:nvSpPr>
        <p:spPr>
          <a:xfrm>
            <a:off x="0" y="3622291"/>
            <a:ext cx="9144000" cy="251227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t="2769" b="-2769"/>
          <a:stretch/>
        </p:blipFill>
        <p:spPr>
          <a:xfrm>
            <a:off x="0" y="6135624"/>
            <a:ext cx="9144000" cy="742950"/>
          </a:xfrm>
          <a:prstGeom prst="rect">
            <a:avLst/>
          </a:prstGeom>
        </p:spPr>
      </p:pic>
      <p:sp>
        <p:nvSpPr>
          <p:cNvPr id="2" name="Title Placeholder 1"/>
          <p:cNvSpPr>
            <a:spLocks noGrp="1"/>
          </p:cNvSpPr>
          <p:nvPr>
            <p:ph type="title"/>
          </p:nvPr>
        </p:nvSpPr>
        <p:spPr>
          <a:xfrm>
            <a:off x="1443491" y="804520"/>
            <a:ext cx="6251303"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25130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2650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586B75A-687E-405C-8A0B-8D00578BA2C3}" type="datetimeFigureOut">
              <a:rPr lang="en-US" smtClean="0"/>
              <a:pPr/>
              <a:t>8/27/2024</a:t>
            </a:fld>
            <a:endParaRPr lang="en-US" dirty="0"/>
          </a:p>
        </p:txBody>
      </p:sp>
      <p:sp>
        <p:nvSpPr>
          <p:cNvPr id="5" name="Footer Placeholder 4"/>
          <p:cNvSpPr>
            <a:spLocks noGrp="1"/>
          </p:cNvSpPr>
          <p:nvPr>
            <p:ph type="ftr" sz="quarter" idx="3"/>
          </p:nvPr>
        </p:nvSpPr>
        <p:spPr>
          <a:xfrm>
            <a:off x="1443491" y="329308"/>
            <a:ext cx="3719283"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cxnSp>
        <p:nvCxnSpPr>
          <p:cNvPr id="12" name="Straight Connector 11"/>
          <p:cNvCxnSpPr/>
          <p:nvPr/>
        </p:nvCxnSpPr>
        <p:spPr>
          <a:xfrm>
            <a:off x="0" y="6144768"/>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407858"/>
      </p:ext>
    </p:extLst>
  </p:cSld>
  <p:clrMap bg1="dk1" tx1="lt1" bg2="dk2"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sldNum="0" hdr="0" ftr="0" dt="0"/>
  <p:txStyles>
    <p:titleStyle>
      <a:lvl1pPr algn="ctr" defTabSz="6858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oleObject" Target="../embeddings/oleObject1.bin"/><Relationship Id="rId5" Type="http://schemas.openxmlformats.org/officeDocument/2006/relationships/hyperlink" Target="https://cartoondealer.com/image/96075917/human-resources-concept-performance-appraisal.html"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anzubusinesstraining.com/human-resources-functions/"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flickr.com/photos/182229932@N07/48377402591"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secure.entertimeonline.com/ta/OPPC.clock"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ww.hipaasecurenow.com/engage-users-in-cybersecurity-training/"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reedom.press/training/2fa-beginner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9.png"/><Relationship Id="rId4"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2.png"/><Relationship Id="rId4"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hyperlink" Target="https://mes.mtps.org/apps/pages/index.jsp?uREC_ID=812164&amp;type=u&amp;pREC_ID=1531320" TargetMode="Externa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2B37A3-C91B-4E13-8E08-C189D07CB83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2928817" y="2409362"/>
            <a:ext cx="3286365" cy="2353859"/>
          </a:xfrm>
          <a:prstGeom prst="rect">
            <a:avLst/>
          </a:prstGeom>
          <a:ln w="57150">
            <a:solidFill>
              <a:schemeClr val="tx1"/>
            </a:solidFill>
          </a:ln>
        </p:spPr>
      </p:pic>
      <p:sp>
        <p:nvSpPr>
          <p:cNvPr id="2" name="Title 1">
            <a:extLst>
              <a:ext uri="{FF2B5EF4-FFF2-40B4-BE49-F238E27FC236}">
                <a16:creationId xmlns:a16="http://schemas.microsoft.com/office/drawing/2014/main" id="{2B76B8E2-C285-60F3-0214-6895AE3911E3}"/>
              </a:ext>
            </a:extLst>
          </p:cNvPr>
          <p:cNvSpPr>
            <a:spLocks noGrp="1"/>
          </p:cNvSpPr>
          <p:nvPr>
            <p:ph type="title"/>
          </p:nvPr>
        </p:nvSpPr>
        <p:spPr>
          <a:xfrm>
            <a:off x="1447800" y="533401"/>
            <a:ext cx="6571343" cy="1219200"/>
          </a:xfrm>
          <a:solidFill>
            <a:schemeClr val="bg1">
              <a:lumMod val="50000"/>
            </a:schemeClr>
          </a:solidFill>
        </p:spPr>
        <p:txBody>
          <a:bodyPr>
            <a:noAutofit/>
          </a:bodyPr>
          <a:lstStyle/>
          <a:p>
            <a:pPr algn="ctr"/>
            <a:r>
              <a:rPr lang="en-US" sz="4000" b="1" dirty="0">
                <a:solidFill>
                  <a:srgbClr val="00B0F0"/>
                </a:solidFill>
                <a:latin typeface="Copperplate Gothic Bold" panose="020E0705020206020404" pitchFamily="34" charset="0"/>
              </a:rPr>
              <a:t>Human  Resources </a:t>
            </a:r>
            <a:br>
              <a:rPr lang="en-US" sz="4000" b="1" dirty="0">
                <a:solidFill>
                  <a:srgbClr val="00B0F0"/>
                </a:solidFill>
                <a:latin typeface="Copperplate Gothic Bold" panose="020E0705020206020404" pitchFamily="34" charset="0"/>
              </a:rPr>
            </a:br>
            <a:r>
              <a:rPr lang="en-US" sz="4000" b="1" dirty="0">
                <a:solidFill>
                  <a:srgbClr val="00B0F0"/>
                </a:solidFill>
                <a:latin typeface="Copperplate Gothic Bold" panose="020E0705020206020404" pitchFamily="34" charset="0"/>
              </a:rPr>
              <a:t>Presentation</a:t>
            </a:r>
          </a:p>
        </p:txBody>
      </p:sp>
      <p:sp>
        <p:nvSpPr>
          <p:cNvPr id="3" name="Subtitle 2">
            <a:extLst>
              <a:ext uri="{FF2B5EF4-FFF2-40B4-BE49-F238E27FC236}">
                <a16:creationId xmlns:a16="http://schemas.microsoft.com/office/drawing/2014/main" id="{B1F7421C-6B58-AA0D-B0E2-BB7B9A1552CA}"/>
              </a:ext>
            </a:extLst>
          </p:cNvPr>
          <p:cNvSpPr>
            <a:spLocks noGrp="1"/>
          </p:cNvSpPr>
          <p:nvPr>
            <p:ph type="subTitle" idx="4294967295"/>
          </p:nvPr>
        </p:nvSpPr>
        <p:spPr>
          <a:xfrm>
            <a:off x="0" y="4953000"/>
            <a:ext cx="9144000" cy="914400"/>
          </a:xfrm>
        </p:spPr>
        <p:txBody>
          <a:bodyPr>
            <a:noAutofit/>
          </a:bodyPr>
          <a:lstStyle/>
          <a:p>
            <a:pPr marL="0" indent="0" algn="ctr">
              <a:buNone/>
            </a:pPr>
            <a:r>
              <a:rPr lang="en-US" sz="2800" b="1" dirty="0">
                <a:solidFill>
                  <a:srgbClr val="00B0F0"/>
                </a:solidFill>
                <a:latin typeface="Copperplate Gothic Bold" panose="020E0705020206020404" pitchFamily="34" charset="0"/>
                <a:ea typeface="+mn-lt"/>
                <a:cs typeface="+mn-lt"/>
              </a:rPr>
              <a:t>Preservice training 2024</a:t>
            </a:r>
            <a:endParaRPr lang="en-US" sz="2800" b="1" dirty="0">
              <a:solidFill>
                <a:srgbClr val="00B0F0"/>
              </a:solidFill>
              <a:latin typeface="Copperplate Gothic Bold" panose="020E0705020206020404" pitchFamily="34" charset="0"/>
            </a:endParaRPr>
          </a:p>
        </p:txBody>
      </p:sp>
      <p:graphicFrame>
        <p:nvGraphicFramePr>
          <p:cNvPr id="4" name="Object 3">
            <a:extLst>
              <a:ext uri="{FF2B5EF4-FFF2-40B4-BE49-F238E27FC236}">
                <a16:creationId xmlns:a16="http://schemas.microsoft.com/office/drawing/2014/main" id="{0B3FFB0D-B065-4EC7-B0FC-12D1D7069E8B}"/>
              </a:ext>
            </a:extLst>
          </p:cNvPr>
          <p:cNvGraphicFramePr>
            <a:graphicFrameLocks noChangeAspect="1"/>
          </p:cNvGraphicFramePr>
          <p:nvPr>
            <p:extLst>
              <p:ext uri="{D42A27DB-BD31-4B8C-83A1-F6EECF244321}">
                <p14:modId xmlns:p14="http://schemas.microsoft.com/office/powerpoint/2010/main" val="2473855134"/>
              </p:ext>
            </p:extLst>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name="Bitmap Image" r:id="rId6" imgW="0" imgH="0" progId="Paint.Picture">
                  <p:embed/>
                </p:oleObj>
              </mc:Choice>
              <mc:Fallback>
                <p:oleObj name="Bitmap Image" r:id="rId6" imgW="0" imgH="0" progId="Paint.Picture">
                  <p:embed/>
                  <p:pic>
                    <p:nvPicPr>
                      <p:cNvPr id="4" name="Object 3">
                        <a:extLst>
                          <a:ext uri="{FF2B5EF4-FFF2-40B4-BE49-F238E27FC236}">
                            <a16:creationId xmlns:a16="http://schemas.microsoft.com/office/drawing/2014/main" id="{0B3FFB0D-B065-4EC7-B0FC-12D1D7069E8B}"/>
                          </a:ext>
                        </a:extLst>
                      </p:cNvPr>
                      <p:cNvPicPr/>
                      <p:nvPr/>
                    </p:nvPicPr>
                    <p:blipFill/>
                    <p:spPr>
                      <a:xfrm>
                        <a:off x="1524000" y="1397000"/>
                        <a:ext cx="6096000" cy="4064000"/>
                      </a:xfrm>
                      <a:prstGeom prst="rect">
                        <a:avLst/>
                      </a:prstGeom>
                    </p:spPr>
                  </p:pic>
                </p:oleObj>
              </mc:Fallback>
            </mc:AlternateContent>
          </a:graphicData>
        </a:graphic>
      </p:graphicFrame>
      <p:sp>
        <p:nvSpPr>
          <p:cNvPr id="5" name="AutoShape 4" descr="People and Human Resources Concept">
            <a:extLst>
              <a:ext uri="{FF2B5EF4-FFF2-40B4-BE49-F238E27FC236}">
                <a16:creationId xmlns:a16="http://schemas.microsoft.com/office/drawing/2014/main" id="{3D7B01EC-D1B4-4337-9D57-E5F6F0C38A4D}"/>
              </a:ext>
            </a:extLst>
          </p:cNvPr>
          <p:cNvSpPr>
            <a:spLocks noChangeAspect="1" noChangeArrowheads="1"/>
          </p:cNvSpPr>
          <p:nvPr/>
        </p:nvSpPr>
        <p:spPr bwMode="auto">
          <a:xfrm>
            <a:off x="4419599" y="3276599"/>
            <a:ext cx="1449243" cy="14492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People and Human Resources Concept">
            <a:extLst>
              <a:ext uri="{FF2B5EF4-FFF2-40B4-BE49-F238E27FC236}">
                <a16:creationId xmlns:a16="http://schemas.microsoft.com/office/drawing/2014/main" id="{D5B1BFB7-E7C5-4F19-8169-D1E5F8412B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People and Human Resources Concept">
            <a:extLst>
              <a:ext uri="{FF2B5EF4-FFF2-40B4-BE49-F238E27FC236}">
                <a16:creationId xmlns:a16="http://schemas.microsoft.com/office/drawing/2014/main" id="{376DBD7E-3BE8-47FB-887B-6DDD95CDFFA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3">
            <a:extLst>
              <a:ext uri="{FF2B5EF4-FFF2-40B4-BE49-F238E27FC236}">
                <a16:creationId xmlns:a16="http://schemas.microsoft.com/office/drawing/2014/main" id="{9BBD5337-DACF-4FAA-B3F1-D16782D57CA6}"/>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434E6782">
            <a:hlinkClick r:id="" action="ppaction://media"/>
            <a:extLst>
              <a:ext uri="{FF2B5EF4-FFF2-40B4-BE49-F238E27FC236}">
                <a16:creationId xmlns:a16="http://schemas.microsoft.com/office/drawing/2014/main" id="{08B185C4-AE71-49F7-DEAA-EADAFBD163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609600" cy="609600"/>
          </a:xfrm>
          <a:prstGeom prst="rect">
            <a:avLst/>
          </a:prstGeom>
        </p:spPr>
      </p:pic>
    </p:spTree>
    <p:extLst>
      <p:ext uri="{BB962C8B-B14F-4D97-AF65-F5344CB8AC3E}">
        <p14:creationId xmlns:p14="http://schemas.microsoft.com/office/powerpoint/2010/main" val="1559768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TextBox 1">
            <a:extLst>
              <a:ext uri="{FF2B5EF4-FFF2-40B4-BE49-F238E27FC236}">
                <a16:creationId xmlns:a16="http://schemas.microsoft.com/office/drawing/2014/main" id="{96743086-D24F-50D3-55CC-190B342A9743}"/>
              </a:ext>
            </a:extLst>
          </p:cNvPr>
          <p:cNvSpPr txBox="1">
            <a:spLocks noChangeArrowheads="1"/>
          </p:cNvSpPr>
          <p:nvPr/>
        </p:nvSpPr>
        <p:spPr bwMode="auto">
          <a:xfrm>
            <a:off x="381000" y="389965"/>
            <a:ext cx="8534400" cy="1831382"/>
          </a:xfrm>
          <a:prstGeom prst="rect">
            <a:avLst/>
          </a:prstGeom>
          <a:solidFill>
            <a:schemeClr val="bg1"/>
          </a:solidFill>
        </p:spPr>
        <p:txBody>
          <a:bodyPr vert="horz" lIns="91440" tIns="45720" rIns="91440" bIns="45720" rtlCol="0" anchor="ctr">
            <a:no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lgn="ctr" eaLnBrk="1" hangingPunct="1">
              <a:lnSpc>
                <a:spcPct val="90000"/>
              </a:lnSpc>
              <a:spcAft>
                <a:spcPts val="600"/>
              </a:spcAft>
              <a:buClr>
                <a:schemeClr val="accent1"/>
              </a:buClr>
              <a:tabLst>
                <a:tab pos="1143000" algn="l"/>
              </a:tabLst>
            </a:pPr>
            <a:r>
              <a:rPr lang="en-US" altLang="en-US" sz="3200" b="1" spc="-100" dirty="0">
                <a:solidFill>
                  <a:srgbClr val="00B0F0"/>
                </a:solidFill>
                <a:latin typeface="Copperplate Gothic Bold" panose="020E0705020206020404" pitchFamily="34" charset="0"/>
                <a:cs typeface="+mn-cs"/>
              </a:rPr>
              <a:t>Main Screen</a:t>
            </a:r>
          </a:p>
          <a:p>
            <a:pPr algn="ctr" eaLnBrk="1" hangingPunct="1">
              <a:lnSpc>
                <a:spcPct val="90000"/>
              </a:lnSpc>
              <a:spcAft>
                <a:spcPts val="600"/>
              </a:spcAft>
              <a:buClr>
                <a:schemeClr val="accent1"/>
              </a:buClr>
              <a:tabLst>
                <a:tab pos="1143000" algn="l"/>
              </a:tabLst>
            </a:pPr>
            <a:r>
              <a:rPr lang="en-US" altLang="en-US" sz="3200" b="1" spc="-100" dirty="0">
                <a:solidFill>
                  <a:srgbClr val="00B0F0"/>
                </a:solidFill>
                <a:latin typeface="Copperplate Gothic Bold" panose="020E0705020206020404" pitchFamily="34" charset="0"/>
                <a:cs typeface="+mn-cs"/>
              </a:rPr>
              <a:t>This is the second tab on the home screen</a:t>
            </a:r>
          </a:p>
        </p:txBody>
      </p:sp>
      <p:pic>
        <p:nvPicPr>
          <p:cNvPr id="5" name="Picture 4">
            <a:extLst>
              <a:ext uri="{FF2B5EF4-FFF2-40B4-BE49-F238E27FC236}">
                <a16:creationId xmlns:a16="http://schemas.microsoft.com/office/drawing/2014/main" id="{3F00676B-F63B-45F4-B7C7-CF75FA045424}"/>
              </a:ext>
            </a:extLst>
          </p:cNvPr>
          <p:cNvPicPr>
            <a:picLocks noChangeAspect="1"/>
          </p:cNvPicPr>
          <p:nvPr/>
        </p:nvPicPr>
        <p:blipFill>
          <a:blip r:embed="rId2"/>
          <a:stretch>
            <a:fillRect/>
          </a:stretch>
        </p:blipFill>
        <p:spPr>
          <a:xfrm>
            <a:off x="271181" y="2057400"/>
            <a:ext cx="8601636" cy="2091300"/>
          </a:xfrm>
          <a:prstGeom prst="rect">
            <a:avLst/>
          </a:prstGeom>
        </p:spPr>
      </p:pic>
      <p:sp>
        <p:nvSpPr>
          <p:cNvPr id="2" name="Rectangle 1">
            <a:extLst>
              <a:ext uri="{FF2B5EF4-FFF2-40B4-BE49-F238E27FC236}">
                <a16:creationId xmlns:a16="http://schemas.microsoft.com/office/drawing/2014/main" id="{66E2E4FB-582F-4523-A6B1-E0E59F24577B}"/>
              </a:ext>
            </a:extLst>
          </p:cNvPr>
          <p:cNvSpPr>
            <a:spLocks noChangeArrowheads="1"/>
          </p:cNvSpPr>
          <p:nvPr/>
        </p:nvSpPr>
        <p:spPr bwMode="auto">
          <a:xfrm>
            <a:off x="4203149" y="-723275"/>
            <a:ext cx="73770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tx1"/>
                </a:solidFill>
                <a:effectLst/>
                <a:latin typeface="Volte Rounded"/>
              </a:rPr>
              <a:t>Start</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Noto Sans" panose="020B0502040504020204" pitchFamily="34" charset="0"/>
                <a:cs typeface="Noto Sans" panose="020B0502040504020204" pitchFamily="34" charset="0"/>
              </a:rPr>
              <a:t>My Info</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6756188C-CEDE-4BC7-8BCB-1DE2DA3F76B7}"/>
              </a:ext>
            </a:extLst>
          </p:cNvPr>
          <p:cNvPicPr>
            <a:picLocks noChangeAspect="1"/>
          </p:cNvPicPr>
          <p:nvPr/>
        </p:nvPicPr>
        <p:blipFill>
          <a:blip r:embed="rId3"/>
          <a:stretch>
            <a:fillRect/>
          </a:stretch>
        </p:blipFill>
        <p:spPr>
          <a:xfrm>
            <a:off x="271181" y="4148700"/>
            <a:ext cx="8601636" cy="1834718"/>
          </a:xfrm>
          <a:prstGeom prst="rect">
            <a:avLst/>
          </a:prstGeom>
        </p:spPr>
      </p:pic>
    </p:spTree>
    <p:extLst>
      <p:ext uri="{BB962C8B-B14F-4D97-AF65-F5344CB8AC3E}">
        <p14:creationId xmlns:p14="http://schemas.microsoft.com/office/powerpoint/2010/main" val="38042483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EEA6-C9F2-03E9-99D4-7289685F3196}"/>
              </a:ext>
            </a:extLst>
          </p:cNvPr>
          <p:cNvSpPr>
            <a:spLocks noGrp="1"/>
          </p:cNvSpPr>
          <p:nvPr>
            <p:ph type="title"/>
          </p:nvPr>
        </p:nvSpPr>
        <p:spPr>
          <a:xfrm>
            <a:off x="1443491" y="381000"/>
            <a:ext cx="6571343" cy="2209800"/>
          </a:xfrm>
        </p:spPr>
        <p:txBody>
          <a:bodyPr>
            <a:normAutofit/>
          </a:bodyPr>
          <a:lstStyle/>
          <a:p>
            <a:pPr algn="ctr">
              <a:lnSpc>
                <a:spcPct val="100000"/>
              </a:lnSpc>
              <a:spcAft>
                <a:spcPct val="0"/>
              </a:spcAft>
            </a:pPr>
            <a:r>
              <a:rPr lang="en-US" b="1" dirty="0">
                <a:solidFill>
                  <a:srgbClr val="00B0F0"/>
                </a:solidFill>
                <a:latin typeface="Copperplate Gothic Bold" panose="020E0705020206020404" pitchFamily="34" charset="0"/>
                <a:ea typeface="+mj-lt"/>
                <a:cs typeface="+mj-lt"/>
              </a:rPr>
              <a:t>Start Widget</a:t>
            </a:r>
          </a:p>
          <a:p>
            <a:pPr algn="ctr">
              <a:lnSpc>
                <a:spcPct val="100000"/>
              </a:lnSpc>
              <a:spcAft>
                <a:spcPct val="0"/>
              </a:spcAft>
            </a:pPr>
            <a:r>
              <a:rPr lang="en-US" b="1" dirty="0">
                <a:solidFill>
                  <a:srgbClr val="00B0F0"/>
                </a:solidFill>
                <a:latin typeface="Copperplate Gothic Bold" panose="020E0705020206020404" pitchFamily="34" charset="0"/>
                <a:ea typeface="+mj-lt"/>
                <a:cs typeface="+mj-lt"/>
              </a:rPr>
              <a:t>You will see My Info and settings</a:t>
            </a:r>
            <a:endParaRPr lang="en-US" b="1" dirty="0">
              <a:solidFill>
                <a:srgbClr val="00B0F0"/>
              </a:solidFill>
              <a:latin typeface="Copperplate Gothic Bold" panose="020E0705020206020404" pitchFamily="34" charset="0"/>
            </a:endParaRPr>
          </a:p>
        </p:txBody>
      </p:sp>
      <p:pic>
        <p:nvPicPr>
          <p:cNvPr id="7" name="Picture 6">
            <a:extLst>
              <a:ext uri="{FF2B5EF4-FFF2-40B4-BE49-F238E27FC236}">
                <a16:creationId xmlns:a16="http://schemas.microsoft.com/office/drawing/2014/main" id="{43E77C11-4137-46F8-856E-42749B25888B}"/>
              </a:ext>
            </a:extLst>
          </p:cNvPr>
          <p:cNvPicPr>
            <a:picLocks noChangeAspect="1"/>
          </p:cNvPicPr>
          <p:nvPr/>
        </p:nvPicPr>
        <p:blipFill rotWithShape="1">
          <a:blip r:embed="rId2"/>
          <a:srcRect l="49079"/>
          <a:stretch/>
        </p:blipFill>
        <p:spPr>
          <a:xfrm>
            <a:off x="940735" y="2286000"/>
            <a:ext cx="7576853" cy="3646153"/>
          </a:xfrm>
          <a:prstGeom prst="rect">
            <a:avLst/>
          </a:prstGeom>
        </p:spPr>
      </p:pic>
    </p:spTree>
    <p:extLst>
      <p:ext uri="{BB962C8B-B14F-4D97-AF65-F5344CB8AC3E}">
        <p14:creationId xmlns:p14="http://schemas.microsoft.com/office/powerpoint/2010/main" val="30231641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B3809-50A5-BD8A-E25E-0657E8AB9B78}"/>
              </a:ext>
            </a:extLst>
          </p:cNvPr>
          <p:cNvSpPr>
            <a:spLocks noGrp="1"/>
          </p:cNvSpPr>
          <p:nvPr>
            <p:ph type="title"/>
          </p:nvPr>
        </p:nvSpPr>
        <p:spPr>
          <a:xfrm>
            <a:off x="1443491" y="381000"/>
            <a:ext cx="6571343" cy="1472755"/>
          </a:xfrm>
        </p:spPr>
        <p:txBody>
          <a:bodyPr vert="horz" lIns="91440" tIns="45720" rIns="91440" bIns="45720" rtlCol="0" anchor="b">
            <a:noAutofit/>
          </a:bodyPr>
          <a:lstStyle/>
          <a:p>
            <a:pPr algn="ctr">
              <a:spcAft>
                <a:spcPct val="0"/>
              </a:spcAft>
            </a:pPr>
            <a:r>
              <a:rPr lang="en-US" sz="3200" b="1" spc="-100" dirty="0">
                <a:solidFill>
                  <a:srgbClr val="00B0F0"/>
                </a:solidFill>
                <a:latin typeface="Copperplate Gothic Bold" panose="020E0705020206020404" pitchFamily="34" charset="0"/>
              </a:rPr>
              <a:t>What information links can you access through the “My Info” widget?</a:t>
            </a:r>
          </a:p>
        </p:txBody>
      </p:sp>
      <p:pic>
        <p:nvPicPr>
          <p:cNvPr id="6" name="Picture 5">
            <a:extLst>
              <a:ext uri="{FF2B5EF4-FFF2-40B4-BE49-F238E27FC236}">
                <a16:creationId xmlns:a16="http://schemas.microsoft.com/office/drawing/2014/main" id="{798CD6CC-3692-4E29-906A-399D5218BE17}"/>
              </a:ext>
            </a:extLst>
          </p:cNvPr>
          <p:cNvPicPr>
            <a:picLocks noChangeAspect="1"/>
          </p:cNvPicPr>
          <p:nvPr/>
        </p:nvPicPr>
        <p:blipFill>
          <a:blip r:embed="rId2"/>
          <a:stretch>
            <a:fillRect/>
          </a:stretch>
        </p:blipFill>
        <p:spPr>
          <a:xfrm>
            <a:off x="2490268" y="2209800"/>
            <a:ext cx="4477788" cy="3703434"/>
          </a:xfrm>
          <a:prstGeom prst="rect">
            <a:avLst/>
          </a:prstGeom>
        </p:spPr>
      </p:pic>
    </p:spTree>
    <p:extLst>
      <p:ext uri="{BB962C8B-B14F-4D97-AF65-F5344CB8AC3E}">
        <p14:creationId xmlns:p14="http://schemas.microsoft.com/office/powerpoint/2010/main" val="33897797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D3C8-FB65-4CEB-9FFF-0BEDA0B450A2}"/>
              </a:ext>
            </a:extLst>
          </p:cNvPr>
          <p:cNvSpPr>
            <a:spLocks noGrp="1"/>
          </p:cNvSpPr>
          <p:nvPr>
            <p:ph type="title"/>
          </p:nvPr>
        </p:nvSpPr>
        <p:spPr>
          <a:xfrm>
            <a:off x="1524000" y="152400"/>
            <a:ext cx="6251303" cy="1049235"/>
          </a:xfrm>
        </p:spPr>
        <p:txBody>
          <a:bodyPr>
            <a:noAutofit/>
          </a:bodyPr>
          <a:lstStyle/>
          <a:p>
            <a:r>
              <a:rPr lang="en-US" sz="2400" dirty="0">
                <a:solidFill>
                  <a:srgbClr val="00B0F0"/>
                </a:solidFill>
                <a:latin typeface="Copperplate Gothic Bold" panose="020E0705020206020404" pitchFamily="34" charset="0"/>
              </a:rPr>
              <a:t>My Info – This section contains links to your personal information:</a:t>
            </a:r>
          </a:p>
        </p:txBody>
      </p:sp>
      <p:sp>
        <p:nvSpPr>
          <p:cNvPr id="3" name="Content Placeholder 2">
            <a:extLst>
              <a:ext uri="{FF2B5EF4-FFF2-40B4-BE49-F238E27FC236}">
                <a16:creationId xmlns:a16="http://schemas.microsoft.com/office/drawing/2014/main" id="{CB05291D-363D-45C1-88FC-0ECF479DB1D8}"/>
              </a:ext>
            </a:extLst>
          </p:cNvPr>
          <p:cNvSpPr>
            <a:spLocks noGrp="1"/>
          </p:cNvSpPr>
          <p:nvPr>
            <p:ph idx="1"/>
          </p:nvPr>
        </p:nvSpPr>
        <p:spPr>
          <a:xfrm>
            <a:off x="304800" y="1371600"/>
            <a:ext cx="8534400" cy="4724400"/>
          </a:xfrm>
        </p:spPr>
        <p:txBody>
          <a:bodyPr>
            <a:normAutofit/>
          </a:bodyPr>
          <a:lstStyle/>
          <a:p>
            <a:pPr marL="0" marR="0" lvl="0" indent="0" algn="l" defTabSz="685800" rtl="0" eaLnBrk="1" fontAlgn="auto" latinLnBrk="0" hangingPunct="1">
              <a:lnSpc>
                <a:spcPct val="90000"/>
              </a:lnSpc>
              <a:spcBef>
                <a:spcPct val="0"/>
              </a:spcBef>
              <a:spcAft>
                <a:spcPct val="0"/>
              </a:spcAft>
              <a:buClrTx/>
              <a:buSzTx/>
              <a:buFontTx/>
              <a:buNone/>
              <a:tabLst/>
              <a:defRPr/>
            </a:pPr>
            <a:endParaRPr kumimoji="0" lang="en-US" sz="1800" b="1" i="0" u="sng" strike="noStrike" kern="1200" cap="all" spc="-100" normalizeH="0" baseline="0" noProof="0" dirty="0">
              <a:solidFill>
                <a:srgbClr val="00B0F0"/>
              </a:solidFill>
              <a:effectLst/>
              <a:uLnTx/>
              <a:uFillTx/>
              <a:latin typeface="Copperplate Gothic Bold" panose="020E0705020206020404" pitchFamily="34" charset="0"/>
              <a:ea typeface="+mn-ea"/>
              <a:cs typeface="+mn-cs"/>
            </a:endParaRPr>
          </a:p>
          <a:p>
            <a:pPr marL="0" marR="0" lvl="0" indent="0" algn="l" defTabSz="685800" rtl="0" eaLnBrk="1" fontAlgn="auto" latinLnBrk="0" hangingPunct="1">
              <a:lnSpc>
                <a:spcPct val="90000"/>
              </a:lnSpc>
              <a:spcBef>
                <a:spcPct val="0"/>
              </a:spcBef>
              <a:spcAft>
                <a:spcPct val="0"/>
              </a:spcAft>
              <a:buClrTx/>
              <a:buSzTx/>
              <a:buFontTx/>
              <a:buNone/>
              <a:tabLst/>
              <a:defRPr/>
            </a:pPr>
            <a:r>
              <a:rPr kumimoji="0" lang="en-US" b="1" i="0" u="sng" strike="noStrike" kern="1200" cap="all" spc="-100" normalizeH="0" baseline="0" noProof="0" dirty="0">
                <a:effectLst/>
                <a:uLnTx/>
                <a:uFillTx/>
                <a:latin typeface="Copperplate Gothic Bold" panose="020E0705020206020404" pitchFamily="34" charset="0"/>
                <a:ea typeface="+mn-ea"/>
                <a:cs typeface="+mn-cs"/>
              </a:rPr>
              <a:t>My Profile </a:t>
            </a:r>
            <a:r>
              <a:rPr kumimoji="0" lang="en-US" b="1" i="0" u="none" strike="noStrike" kern="1200" cap="all" spc="-100" normalizeH="0" baseline="0" noProof="0" dirty="0">
                <a:effectLst/>
                <a:uLnTx/>
                <a:uFillTx/>
                <a:latin typeface="Copperplate Gothic Bold" panose="020E0705020206020404" pitchFamily="34" charset="0"/>
                <a:ea typeface="+mn-ea"/>
                <a:cs typeface="+mn-cs"/>
              </a:rPr>
              <a:t>– view all your personal information. </a:t>
            </a:r>
          </a:p>
          <a:p>
            <a:pPr marL="0" marR="0" lvl="0" indent="0" algn="l" defTabSz="685800" rtl="0" eaLnBrk="1" fontAlgn="auto" latinLnBrk="0" hangingPunct="1">
              <a:lnSpc>
                <a:spcPct val="90000"/>
              </a:lnSpc>
              <a:spcBef>
                <a:spcPct val="0"/>
              </a:spcBef>
              <a:spcAft>
                <a:spcPct val="0"/>
              </a:spcAft>
              <a:buClrTx/>
              <a:buSzTx/>
              <a:buFontTx/>
              <a:buNone/>
              <a:tabLst/>
              <a:defRPr/>
            </a:pPr>
            <a:endParaRPr kumimoji="0" lang="en-US" b="1" i="0" u="none" strike="noStrike" kern="1200" cap="all" spc="-100" normalizeH="0" baseline="0" noProof="0" dirty="0">
              <a:effectLst/>
              <a:uLnTx/>
              <a:uFillTx/>
              <a:latin typeface="Copperplate Gothic Bold" panose="020E0705020206020404" pitchFamily="34" charset="0"/>
              <a:ea typeface="+mn-ea"/>
              <a:cs typeface="+mn-cs"/>
            </a:endParaRPr>
          </a:p>
          <a:p>
            <a:pPr marL="0" marR="0" lvl="0" indent="0" algn="l" defTabSz="685800" rtl="0" eaLnBrk="1" fontAlgn="auto" latinLnBrk="0" hangingPunct="1">
              <a:lnSpc>
                <a:spcPct val="90000"/>
              </a:lnSpc>
              <a:spcBef>
                <a:spcPct val="0"/>
              </a:spcBef>
              <a:spcAft>
                <a:spcPct val="0"/>
              </a:spcAft>
              <a:buClrTx/>
              <a:buSzTx/>
              <a:buFontTx/>
              <a:buNone/>
              <a:tabLst/>
              <a:defRPr/>
            </a:pPr>
            <a:r>
              <a:rPr kumimoji="0" lang="en-US" b="1" i="0" u="sng" strike="noStrike" kern="1200" cap="all" spc="-100" normalizeH="0" baseline="0" noProof="0" dirty="0">
                <a:effectLst/>
                <a:uLnTx/>
                <a:uFillTx/>
                <a:latin typeface="Copperplate Gothic Bold" panose="020E0705020206020404" pitchFamily="34" charset="0"/>
                <a:ea typeface="+mn-ea"/>
                <a:cs typeface="+mn-cs"/>
              </a:rPr>
              <a:t>Current Timesheet </a:t>
            </a:r>
            <a:r>
              <a:rPr kumimoji="0" lang="en-US" b="1" i="0" u="none" strike="noStrike" kern="1200" cap="all" spc="-100" normalizeH="0" baseline="0" noProof="0" dirty="0">
                <a:effectLst/>
                <a:uLnTx/>
                <a:uFillTx/>
                <a:latin typeface="Copperplate Gothic Bold" panose="020E0705020206020404" pitchFamily="34" charset="0"/>
                <a:ea typeface="+mn-ea"/>
                <a:cs typeface="+mn-cs"/>
              </a:rPr>
              <a:t>– View the current pay periods timesheet. </a:t>
            </a:r>
          </a:p>
          <a:p>
            <a:pPr marL="0" marR="0" lvl="0" indent="0" algn="l" defTabSz="685800" rtl="0" eaLnBrk="1" fontAlgn="auto" latinLnBrk="0" hangingPunct="1">
              <a:lnSpc>
                <a:spcPct val="90000"/>
              </a:lnSpc>
              <a:spcBef>
                <a:spcPct val="0"/>
              </a:spcBef>
              <a:spcAft>
                <a:spcPct val="0"/>
              </a:spcAft>
              <a:buClrTx/>
              <a:buSzTx/>
              <a:buFontTx/>
              <a:buNone/>
              <a:tabLst/>
              <a:defRPr/>
            </a:pPr>
            <a:endParaRPr kumimoji="0" lang="en-US" b="1" i="0" u="none" strike="noStrike" kern="1200" cap="all" spc="-100" normalizeH="0" baseline="0" noProof="0" dirty="0">
              <a:effectLst/>
              <a:uLnTx/>
              <a:uFillTx/>
              <a:latin typeface="Copperplate Gothic Bold" panose="020E0705020206020404" pitchFamily="34" charset="0"/>
              <a:ea typeface="+mn-ea"/>
              <a:cs typeface="+mn-cs"/>
            </a:endParaRPr>
          </a:p>
          <a:p>
            <a:pPr marL="0" marR="0" lvl="0" indent="0" algn="l" defTabSz="685800" rtl="0" eaLnBrk="1" fontAlgn="auto" latinLnBrk="0" hangingPunct="1">
              <a:lnSpc>
                <a:spcPct val="90000"/>
              </a:lnSpc>
              <a:spcBef>
                <a:spcPct val="0"/>
              </a:spcBef>
              <a:spcAft>
                <a:spcPct val="0"/>
              </a:spcAft>
              <a:buClrTx/>
              <a:buSzTx/>
              <a:buFontTx/>
              <a:buNone/>
              <a:tabLst/>
              <a:defRPr/>
            </a:pPr>
            <a:r>
              <a:rPr kumimoji="0" lang="en-US" b="1" i="0" u="sng" strike="noStrike" kern="1200" cap="all" spc="-100" normalizeH="0" baseline="0" noProof="0" dirty="0">
                <a:effectLst/>
                <a:uLnTx/>
                <a:uFillTx/>
                <a:latin typeface="Copperplate Gothic Bold" panose="020E0705020206020404" pitchFamily="34" charset="0"/>
                <a:ea typeface="+mn-ea"/>
                <a:cs typeface="+mn-cs"/>
              </a:rPr>
              <a:t>Historical Timesheets </a:t>
            </a:r>
            <a:r>
              <a:rPr kumimoji="0" lang="en-US" b="1" i="0" u="none" strike="noStrike" kern="1200" cap="all" spc="-100" normalizeH="0" baseline="0" noProof="0" dirty="0">
                <a:effectLst/>
                <a:uLnTx/>
                <a:uFillTx/>
                <a:latin typeface="Copperplate Gothic Bold" panose="020E0705020206020404" pitchFamily="34" charset="0"/>
                <a:ea typeface="+mn-ea"/>
                <a:cs typeface="+mn-cs"/>
              </a:rPr>
              <a:t>– view all your historical timesheets. </a:t>
            </a:r>
          </a:p>
          <a:p>
            <a:pPr marL="0" marR="0" lvl="0" indent="0" algn="l" defTabSz="685800" rtl="0" eaLnBrk="1" fontAlgn="auto" latinLnBrk="0" hangingPunct="1">
              <a:lnSpc>
                <a:spcPct val="90000"/>
              </a:lnSpc>
              <a:spcBef>
                <a:spcPct val="0"/>
              </a:spcBef>
              <a:spcAft>
                <a:spcPct val="0"/>
              </a:spcAft>
              <a:buClrTx/>
              <a:buSzTx/>
              <a:buFontTx/>
              <a:buNone/>
              <a:tabLst/>
              <a:defRPr/>
            </a:pPr>
            <a:endParaRPr kumimoji="0" lang="en-US" b="1" i="0" u="none" strike="noStrike" kern="1200" cap="all" spc="-100" normalizeH="0" baseline="0" noProof="0" dirty="0">
              <a:effectLst/>
              <a:uLnTx/>
              <a:uFillTx/>
              <a:latin typeface="Copperplate Gothic Bold" panose="020E0705020206020404" pitchFamily="34" charset="0"/>
              <a:ea typeface="+mn-ea"/>
              <a:cs typeface="+mn-cs"/>
            </a:endParaRPr>
          </a:p>
          <a:p>
            <a:pPr marL="0" marR="0" lvl="0" indent="0" algn="l" defTabSz="685800" rtl="0" eaLnBrk="1" fontAlgn="auto" latinLnBrk="0" hangingPunct="1">
              <a:lnSpc>
                <a:spcPct val="90000"/>
              </a:lnSpc>
              <a:spcBef>
                <a:spcPct val="0"/>
              </a:spcBef>
              <a:spcAft>
                <a:spcPct val="0"/>
              </a:spcAft>
              <a:buClrTx/>
              <a:buSzTx/>
              <a:buFontTx/>
              <a:buNone/>
              <a:tabLst/>
              <a:defRPr/>
            </a:pPr>
            <a:r>
              <a:rPr kumimoji="0" lang="en-US" b="1" i="0" u="sng" strike="noStrike" kern="1200" cap="all" spc="-100" normalizeH="0" baseline="0" noProof="0" dirty="0">
                <a:effectLst/>
                <a:uLnTx/>
                <a:uFillTx/>
                <a:latin typeface="Copperplate Gothic Bold" panose="020E0705020206020404" pitchFamily="34" charset="0"/>
                <a:ea typeface="+mn-ea"/>
                <a:cs typeface="+mn-cs"/>
              </a:rPr>
              <a:t>Request Time Off </a:t>
            </a:r>
            <a:r>
              <a:rPr kumimoji="0" lang="en-US" b="1" i="0" u="none" strike="noStrike" kern="1200" cap="all" spc="-100" normalizeH="0" baseline="0" noProof="0" dirty="0">
                <a:effectLst/>
                <a:uLnTx/>
                <a:uFillTx/>
                <a:latin typeface="Copperplate Gothic Bold" panose="020E0705020206020404" pitchFamily="34" charset="0"/>
                <a:ea typeface="+mn-ea"/>
                <a:cs typeface="+mn-cs"/>
              </a:rPr>
              <a:t>–  request time off, there are further instructions on page 5. </a:t>
            </a:r>
          </a:p>
          <a:p>
            <a:pPr marL="0" marR="0" lvl="0" indent="0" algn="l" defTabSz="685800" rtl="0" eaLnBrk="1" fontAlgn="auto" latinLnBrk="0" hangingPunct="1">
              <a:lnSpc>
                <a:spcPct val="90000"/>
              </a:lnSpc>
              <a:spcBef>
                <a:spcPct val="0"/>
              </a:spcBef>
              <a:spcAft>
                <a:spcPct val="0"/>
              </a:spcAft>
              <a:buClrTx/>
              <a:buSzTx/>
              <a:buFontTx/>
              <a:buNone/>
              <a:tabLst/>
              <a:defRPr/>
            </a:pPr>
            <a:endParaRPr kumimoji="0" lang="en-US" b="1" i="0" u="none" strike="noStrike" kern="1200" cap="all" spc="-100" normalizeH="0" baseline="0" noProof="0" dirty="0">
              <a:effectLst/>
              <a:uLnTx/>
              <a:uFillTx/>
              <a:latin typeface="Copperplate Gothic Bold" panose="020E0705020206020404" pitchFamily="34" charset="0"/>
              <a:ea typeface="+mn-ea"/>
              <a:cs typeface="+mn-cs"/>
            </a:endParaRPr>
          </a:p>
          <a:p>
            <a:pPr marL="0" marR="0" lvl="0" indent="0" algn="l" defTabSz="685800" rtl="0" eaLnBrk="1" fontAlgn="auto" latinLnBrk="0" hangingPunct="1">
              <a:lnSpc>
                <a:spcPct val="90000"/>
              </a:lnSpc>
              <a:spcBef>
                <a:spcPct val="0"/>
              </a:spcBef>
              <a:spcAft>
                <a:spcPct val="0"/>
              </a:spcAft>
              <a:buClrTx/>
              <a:buSzTx/>
              <a:buFontTx/>
              <a:buNone/>
              <a:tabLst/>
              <a:defRPr/>
            </a:pPr>
            <a:r>
              <a:rPr kumimoji="0" lang="en-US" b="1" i="0" u="sng" strike="noStrike" kern="1200" cap="all" spc="-100" normalizeH="0" baseline="0" noProof="0" dirty="0">
                <a:effectLst/>
                <a:uLnTx/>
                <a:uFillTx/>
                <a:latin typeface="Copperplate Gothic Bold" panose="020E0705020206020404" pitchFamily="34" charset="0"/>
                <a:ea typeface="+mn-ea"/>
                <a:cs typeface="+mn-cs"/>
              </a:rPr>
              <a:t>Time off History/Time Off Calendar</a:t>
            </a:r>
            <a:r>
              <a:rPr kumimoji="0" lang="en-US" b="1" i="0" u="none" strike="noStrike" kern="1200" cap="all" spc="-100" normalizeH="0" baseline="0" noProof="0" dirty="0">
                <a:effectLst/>
                <a:uLnTx/>
                <a:uFillTx/>
                <a:latin typeface="Copperplate Gothic Bold" panose="020E0705020206020404" pitchFamily="34" charset="0"/>
                <a:ea typeface="+mn-ea"/>
                <a:cs typeface="+mn-cs"/>
              </a:rPr>
              <a:t> –  show time off already requested and approved or used. </a:t>
            </a:r>
          </a:p>
          <a:p>
            <a:pPr marL="0" marR="0" lvl="0" indent="0" algn="l" defTabSz="685800" rtl="0" eaLnBrk="1" fontAlgn="auto" latinLnBrk="0" hangingPunct="1">
              <a:lnSpc>
                <a:spcPct val="90000"/>
              </a:lnSpc>
              <a:spcBef>
                <a:spcPct val="0"/>
              </a:spcBef>
              <a:spcAft>
                <a:spcPct val="0"/>
              </a:spcAft>
              <a:buClrTx/>
              <a:buSzTx/>
              <a:buFontTx/>
              <a:buNone/>
              <a:tabLst/>
              <a:defRPr/>
            </a:pPr>
            <a:endParaRPr kumimoji="0" lang="en-US" b="1" i="0" u="sng" strike="noStrike" kern="1200" cap="all" spc="-100" normalizeH="0" baseline="0" noProof="0" dirty="0">
              <a:effectLst/>
              <a:uLnTx/>
              <a:uFillTx/>
              <a:latin typeface="Copperplate Gothic Bold" panose="020E0705020206020404" pitchFamily="34" charset="0"/>
              <a:ea typeface="+mn-ea"/>
              <a:cs typeface="+mn-cs"/>
            </a:endParaRPr>
          </a:p>
          <a:p>
            <a:pPr marL="0" marR="0" lvl="0" indent="0" algn="l" defTabSz="685800" rtl="0" eaLnBrk="1" fontAlgn="auto" latinLnBrk="0" hangingPunct="1">
              <a:lnSpc>
                <a:spcPct val="90000"/>
              </a:lnSpc>
              <a:spcBef>
                <a:spcPct val="0"/>
              </a:spcBef>
              <a:spcAft>
                <a:spcPct val="0"/>
              </a:spcAft>
              <a:buClrTx/>
              <a:buSzTx/>
              <a:buFontTx/>
              <a:buNone/>
              <a:tabLst/>
              <a:defRPr/>
            </a:pPr>
            <a:r>
              <a:rPr kumimoji="0" lang="en-US" b="1" i="0" u="sng" strike="noStrike" kern="1200" cap="all" spc="-100" normalizeH="0" baseline="0" noProof="0" dirty="0">
                <a:effectLst/>
                <a:uLnTx/>
                <a:uFillTx/>
                <a:latin typeface="Copperplate Gothic Bold" panose="020E0705020206020404" pitchFamily="34" charset="0"/>
                <a:ea typeface="+mn-ea"/>
                <a:cs typeface="+mn-cs"/>
              </a:rPr>
              <a:t>My Pay Statements/My W2s </a:t>
            </a:r>
            <a:r>
              <a:rPr kumimoji="0" lang="en-US" b="1" i="0" u="none" strike="noStrike" kern="1200" cap="all" spc="-100" normalizeH="0" baseline="0" noProof="0" dirty="0">
                <a:effectLst/>
                <a:uLnTx/>
                <a:uFillTx/>
                <a:latin typeface="Copperplate Gothic Bold" panose="020E0705020206020404" pitchFamily="34" charset="0"/>
                <a:ea typeface="+mn-ea"/>
                <a:cs typeface="+mn-cs"/>
              </a:rPr>
              <a:t>– all your pay</a:t>
            </a:r>
            <a:endParaRPr lang="en-US" dirty="0"/>
          </a:p>
        </p:txBody>
      </p:sp>
    </p:spTree>
    <p:extLst>
      <p:ext uri="{BB962C8B-B14F-4D97-AF65-F5344CB8AC3E}">
        <p14:creationId xmlns:p14="http://schemas.microsoft.com/office/powerpoint/2010/main" val="29806931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FBFC5-AC2D-ADF5-636D-EB7A2E095431}"/>
              </a:ext>
            </a:extLst>
          </p:cNvPr>
          <p:cNvSpPr>
            <a:spLocks noGrp="1"/>
          </p:cNvSpPr>
          <p:nvPr>
            <p:ph type="title"/>
          </p:nvPr>
        </p:nvSpPr>
        <p:spPr>
          <a:xfrm>
            <a:off x="0" y="228600"/>
            <a:ext cx="9144000" cy="1600200"/>
          </a:xfrm>
        </p:spPr>
        <p:txBody>
          <a:bodyPr vert="horz" lIns="91440" tIns="45720" rIns="91440" bIns="45720" rtlCol="0" anchor="b">
            <a:normAutofit fontScale="90000"/>
          </a:bodyPr>
          <a:lstStyle/>
          <a:p>
            <a:pPr algn="ctr">
              <a:spcAft>
                <a:spcPct val="0"/>
              </a:spcAft>
            </a:pPr>
            <a:br>
              <a:rPr lang="en-US" sz="2800" b="1" spc="-100" dirty="0">
                <a:solidFill>
                  <a:srgbClr val="FFFF00"/>
                </a:solidFill>
                <a:latin typeface="Castellar" panose="020A0402060406010301" pitchFamily="18" charset="0"/>
              </a:rPr>
            </a:br>
            <a:br>
              <a:rPr lang="en-US" sz="2800" b="1" spc="-100" dirty="0">
                <a:solidFill>
                  <a:srgbClr val="FFFF00"/>
                </a:solidFill>
                <a:latin typeface="Castellar" panose="020A0402060406010301" pitchFamily="18" charset="0"/>
              </a:rPr>
            </a:br>
            <a:br>
              <a:rPr lang="en-US" sz="2800" b="1" spc="-100" dirty="0">
                <a:solidFill>
                  <a:srgbClr val="FFFF00"/>
                </a:solidFill>
                <a:latin typeface="Castellar" panose="020A0402060406010301" pitchFamily="18" charset="0"/>
              </a:rPr>
            </a:br>
            <a:r>
              <a:rPr lang="en-US" sz="2800" b="1" spc="-100" dirty="0">
                <a:solidFill>
                  <a:srgbClr val="00B0F0"/>
                </a:solidFill>
                <a:latin typeface="Copperplate Gothic Bold" panose="020E0705020206020404" pitchFamily="34" charset="0"/>
              </a:rPr>
              <a:t>My Mailbox and MY Pay</a:t>
            </a:r>
            <a:br>
              <a:rPr lang="en-US" sz="2800" b="1" spc="-100" dirty="0">
                <a:solidFill>
                  <a:srgbClr val="00B0F0"/>
                </a:solidFill>
                <a:latin typeface="Copperplate Gothic Bold" panose="020E0705020206020404" pitchFamily="34" charset="0"/>
              </a:rPr>
            </a:br>
            <a:r>
              <a:rPr lang="en-US" sz="2800" b="1" spc="-100" dirty="0">
                <a:solidFill>
                  <a:srgbClr val="00B0F0"/>
                </a:solidFill>
                <a:latin typeface="Copperplate Gothic Bold" panose="020E0705020206020404" pitchFamily="34" charset="0"/>
              </a:rPr>
              <a:t>Main page</a:t>
            </a:r>
            <a:br>
              <a:rPr lang="en-US" sz="2800" b="1" spc="-100" dirty="0">
                <a:solidFill>
                  <a:srgbClr val="00B0F0"/>
                </a:solidFill>
                <a:latin typeface="Copperplate Gothic Bold" panose="020E0705020206020404" pitchFamily="34" charset="0"/>
              </a:rPr>
            </a:br>
            <a:r>
              <a:rPr lang="en-US" sz="2800" b="1" spc="-100" dirty="0">
                <a:solidFill>
                  <a:srgbClr val="00B0F0"/>
                </a:solidFill>
                <a:latin typeface="Copperplate Gothic Bold" panose="020E0705020206020404" pitchFamily="34" charset="0"/>
              </a:rPr>
              <a:t>Includes all To-Do items, Checklists, and My Pay Information</a:t>
            </a:r>
          </a:p>
        </p:txBody>
      </p:sp>
      <p:pic>
        <p:nvPicPr>
          <p:cNvPr id="11" name="Picture 10">
            <a:extLst>
              <a:ext uri="{FF2B5EF4-FFF2-40B4-BE49-F238E27FC236}">
                <a16:creationId xmlns:a16="http://schemas.microsoft.com/office/drawing/2014/main" id="{A8898682-EC73-4BFC-9E52-FC2163C0592A}"/>
              </a:ext>
            </a:extLst>
          </p:cNvPr>
          <p:cNvPicPr>
            <a:picLocks noChangeAspect="1"/>
          </p:cNvPicPr>
          <p:nvPr/>
        </p:nvPicPr>
        <p:blipFill>
          <a:blip r:embed="rId2"/>
          <a:stretch>
            <a:fillRect/>
          </a:stretch>
        </p:blipFill>
        <p:spPr>
          <a:xfrm>
            <a:off x="0" y="1981200"/>
            <a:ext cx="9144000" cy="3805771"/>
          </a:xfrm>
          <a:prstGeom prst="rect">
            <a:avLst/>
          </a:prstGeom>
        </p:spPr>
      </p:pic>
    </p:spTree>
    <p:extLst>
      <p:ext uri="{BB962C8B-B14F-4D97-AF65-F5344CB8AC3E}">
        <p14:creationId xmlns:p14="http://schemas.microsoft.com/office/powerpoint/2010/main" val="8171617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D783E-6533-7C1A-1893-E79ECB0E0D60}"/>
              </a:ext>
            </a:extLst>
          </p:cNvPr>
          <p:cNvSpPr>
            <a:spLocks noGrp="1"/>
          </p:cNvSpPr>
          <p:nvPr>
            <p:ph type="title"/>
          </p:nvPr>
        </p:nvSpPr>
        <p:spPr>
          <a:xfrm>
            <a:off x="0" y="152400"/>
            <a:ext cx="9067800" cy="2590799"/>
          </a:xfrm>
        </p:spPr>
        <p:txBody>
          <a:bodyPr vert="horz" lIns="91440" tIns="45720" rIns="91440" bIns="45720" rtlCol="0">
            <a:normAutofit fontScale="90000"/>
          </a:bodyPr>
          <a:lstStyle/>
          <a:p>
            <a:pPr algn="ctr">
              <a:spcAft>
                <a:spcPct val="0"/>
              </a:spcAft>
            </a:pPr>
            <a:r>
              <a:rPr lang="en-US" sz="2400" b="1" spc="-100" dirty="0">
                <a:solidFill>
                  <a:srgbClr val="00B0F0"/>
                </a:solidFill>
                <a:latin typeface="Copperplate Gothic Bold" panose="020E0705020206020404" pitchFamily="34" charset="0"/>
              </a:rPr>
              <a:t>Viewing Pay Statements</a:t>
            </a:r>
            <a:br>
              <a:rPr lang="en-US" sz="2400" b="1" spc="-100" dirty="0">
                <a:solidFill>
                  <a:srgbClr val="00B0F0"/>
                </a:solidFill>
                <a:latin typeface="Copperplate Gothic Bold" panose="020E0705020206020404" pitchFamily="34" charset="0"/>
              </a:rPr>
            </a:br>
            <a:endParaRPr lang="en-US" sz="2400" b="1" spc="-100" dirty="0">
              <a:solidFill>
                <a:srgbClr val="00B0F0"/>
              </a:solidFill>
              <a:latin typeface="Copperplate Gothic Bold" panose="020E0705020206020404" pitchFamily="34" charset="0"/>
            </a:endParaRPr>
          </a:p>
          <a:p>
            <a:pPr algn="ctr">
              <a:spcAft>
                <a:spcPct val="0"/>
              </a:spcAft>
            </a:pPr>
            <a:r>
              <a:rPr lang="en-US" sz="2400" b="1" spc="-100" dirty="0">
                <a:solidFill>
                  <a:srgbClr val="00B0F0"/>
                </a:solidFill>
                <a:latin typeface="Copperplate Gothic Bold" panose="020E0705020206020404" pitchFamily="34" charset="0"/>
              </a:rPr>
              <a:t>In the ”</a:t>
            </a:r>
            <a:r>
              <a:rPr lang="en-US" sz="2400" b="1" i="1" spc="-100" dirty="0">
                <a:solidFill>
                  <a:srgbClr val="00B0F0"/>
                </a:solidFill>
                <a:latin typeface="Copperplate Gothic Bold" panose="020E0705020206020404" pitchFamily="34" charset="0"/>
              </a:rPr>
              <a:t>My Pay ”</a:t>
            </a:r>
            <a:r>
              <a:rPr lang="en-US" sz="2400" b="1" spc="-100" dirty="0">
                <a:solidFill>
                  <a:srgbClr val="00B0F0"/>
                </a:solidFill>
                <a:latin typeface="Copperplate Gothic Bold" panose="020E0705020206020404" pitchFamily="34" charset="0"/>
              </a:rPr>
              <a:t>widget</a:t>
            </a:r>
            <a:br>
              <a:rPr lang="en-US" sz="2400" b="1" spc="-100" dirty="0">
                <a:solidFill>
                  <a:srgbClr val="00B0F0"/>
                </a:solidFill>
                <a:latin typeface="Copperplate Gothic Bold" panose="020E0705020206020404" pitchFamily="34" charset="0"/>
              </a:rPr>
            </a:br>
            <a:br>
              <a:rPr lang="en-US" sz="2400" b="1" spc="-100" dirty="0">
                <a:solidFill>
                  <a:srgbClr val="00B0F0"/>
                </a:solidFill>
                <a:latin typeface="Copperplate Gothic Bold" panose="020E0705020206020404" pitchFamily="34" charset="0"/>
              </a:rPr>
            </a:br>
            <a:r>
              <a:rPr lang="en-US" sz="2400" b="1" spc="-100" dirty="0">
                <a:solidFill>
                  <a:srgbClr val="00B0F0"/>
                </a:solidFill>
                <a:latin typeface="Copperplate Gothic Bold" panose="020E0705020206020404" pitchFamily="34" charset="0"/>
              </a:rPr>
              <a:t>you can see a countdown until your next pay </a:t>
            </a:r>
            <a:br>
              <a:rPr lang="en-US" sz="2400" b="1" spc="-100" dirty="0">
                <a:solidFill>
                  <a:srgbClr val="00B0F0"/>
                </a:solidFill>
                <a:latin typeface="Copperplate Gothic Bold" panose="020E0705020206020404" pitchFamily="34" charset="0"/>
              </a:rPr>
            </a:br>
            <a:br>
              <a:rPr lang="en-US" sz="2400" b="1" spc="-100" dirty="0">
                <a:solidFill>
                  <a:srgbClr val="00B0F0"/>
                </a:solidFill>
                <a:latin typeface="Copperplate Gothic Bold" panose="020E0705020206020404" pitchFamily="34" charset="0"/>
              </a:rPr>
            </a:br>
            <a:r>
              <a:rPr lang="en-US" sz="2400" b="1" spc="-100" dirty="0">
                <a:solidFill>
                  <a:srgbClr val="00B0F0"/>
                </a:solidFill>
                <a:latin typeface="Copperplate Gothic Bold" panose="020E0705020206020404" pitchFamily="34" charset="0"/>
              </a:rPr>
              <a:t>where do you click to see your last 3 pay statements?</a:t>
            </a:r>
          </a:p>
        </p:txBody>
      </p:sp>
      <p:pic>
        <p:nvPicPr>
          <p:cNvPr id="4" name="Picture 3">
            <a:extLst>
              <a:ext uri="{FF2B5EF4-FFF2-40B4-BE49-F238E27FC236}">
                <a16:creationId xmlns:a16="http://schemas.microsoft.com/office/drawing/2014/main" id="{48B1B798-5728-4FB5-8201-B63368A320A0}"/>
              </a:ext>
            </a:extLst>
          </p:cNvPr>
          <p:cNvPicPr>
            <a:picLocks noChangeAspect="1"/>
          </p:cNvPicPr>
          <p:nvPr/>
        </p:nvPicPr>
        <p:blipFill>
          <a:blip r:embed="rId3"/>
          <a:stretch>
            <a:fillRect/>
          </a:stretch>
        </p:blipFill>
        <p:spPr>
          <a:xfrm>
            <a:off x="2438400" y="2667000"/>
            <a:ext cx="4359253" cy="3566160"/>
          </a:xfrm>
          <a:prstGeom prst="rect">
            <a:avLst/>
          </a:prstGeom>
        </p:spPr>
      </p:pic>
    </p:spTree>
    <p:extLst>
      <p:ext uri="{BB962C8B-B14F-4D97-AF65-F5344CB8AC3E}">
        <p14:creationId xmlns:p14="http://schemas.microsoft.com/office/powerpoint/2010/main" val="5525494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579DCC-4DEA-A3F8-F701-48A9C872D352}"/>
              </a:ext>
            </a:extLst>
          </p:cNvPr>
          <p:cNvSpPr txBox="1"/>
          <p:nvPr/>
        </p:nvSpPr>
        <p:spPr>
          <a:xfrm>
            <a:off x="215661" y="247262"/>
            <a:ext cx="892833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B0F0"/>
                </a:solidFill>
                <a:latin typeface="Copperplate Gothic Bold" panose="020E0705020206020404" pitchFamily="34" charset="0"/>
                <a:cs typeface="Arial"/>
              </a:rPr>
              <a:t>Current pay stub</a:t>
            </a:r>
          </a:p>
          <a:p>
            <a:pPr algn="ctr"/>
            <a:endParaRPr lang="en-US" sz="2000" b="1" dirty="0">
              <a:solidFill>
                <a:srgbClr val="00B0F0"/>
              </a:solidFill>
              <a:latin typeface="Copperplate Gothic Bold" panose="020E0705020206020404" pitchFamily="34" charset="0"/>
              <a:cs typeface="Arial"/>
            </a:endParaRPr>
          </a:p>
          <a:p>
            <a:pPr algn="ctr"/>
            <a:r>
              <a:rPr lang="en-US" sz="2000" b="1" dirty="0">
                <a:solidFill>
                  <a:srgbClr val="00B0F0"/>
                </a:solidFill>
                <a:latin typeface="Copperplate Gothic Bold" panose="020E0705020206020404" pitchFamily="34" charset="0"/>
                <a:cs typeface="Arial"/>
              </a:rPr>
              <a:t>Click on My Pay to see the last 3 pay information.</a:t>
            </a:r>
          </a:p>
          <a:p>
            <a:pPr algn="ctr"/>
            <a:endParaRPr lang="en-US" sz="2000" b="1" dirty="0">
              <a:solidFill>
                <a:srgbClr val="00B0F0"/>
              </a:solidFill>
              <a:latin typeface="Copperplate Gothic Bold" panose="020E0705020206020404" pitchFamily="34" charset="0"/>
              <a:cs typeface="Arial"/>
            </a:endParaRPr>
          </a:p>
          <a:p>
            <a:pPr algn="ctr"/>
            <a:r>
              <a:rPr lang="en-US" sz="2000" b="1" dirty="0">
                <a:solidFill>
                  <a:srgbClr val="00B0F0"/>
                </a:solidFill>
                <a:latin typeface="Copperplate Gothic Bold" panose="020E0705020206020404" pitchFamily="34" charset="0"/>
                <a:cs typeface="Arial"/>
              </a:rPr>
              <a:t>Where do you click to SEE a copy of your check and pay statement?</a:t>
            </a:r>
          </a:p>
          <a:p>
            <a:pPr algn="ctr"/>
            <a:endParaRPr lang="en-US" sz="2000" b="1" dirty="0">
              <a:latin typeface="Castellar" panose="020A0402060406010301" pitchFamily="18" charset="0"/>
              <a:cs typeface="Arial"/>
            </a:endParaRPr>
          </a:p>
          <a:p>
            <a:pPr algn="ctr"/>
            <a:r>
              <a:rPr lang="en-US" sz="2000" b="1" dirty="0">
                <a:latin typeface="Castellar" panose="020A0402060406010301" pitchFamily="18" charset="0"/>
                <a:cs typeface="Arial"/>
              </a:rPr>
              <a:t> </a:t>
            </a:r>
          </a:p>
          <a:p>
            <a:pPr algn="ctr"/>
            <a:endParaRPr lang="en-US" sz="2000" b="1" dirty="0">
              <a:latin typeface="Castellar" panose="020A0402060406010301" pitchFamily="18" charset="0"/>
              <a:cs typeface="Arial"/>
            </a:endParaRPr>
          </a:p>
        </p:txBody>
      </p:sp>
      <p:pic>
        <p:nvPicPr>
          <p:cNvPr id="5" name="Picture 4">
            <a:extLst>
              <a:ext uri="{FF2B5EF4-FFF2-40B4-BE49-F238E27FC236}">
                <a16:creationId xmlns:a16="http://schemas.microsoft.com/office/drawing/2014/main" id="{CDD22B6C-5EAA-42F1-9940-CB1CC4493E3F}"/>
              </a:ext>
            </a:extLst>
          </p:cNvPr>
          <p:cNvPicPr>
            <a:picLocks noChangeAspect="1"/>
          </p:cNvPicPr>
          <p:nvPr/>
        </p:nvPicPr>
        <p:blipFill>
          <a:blip r:embed="rId2"/>
          <a:stretch>
            <a:fillRect/>
          </a:stretch>
        </p:blipFill>
        <p:spPr>
          <a:xfrm>
            <a:off x="824963" y="1981200"/>
            <a:ext cx="2904425" cy="4191000"/>
          </a:xfrm>
          <a:prstGeom prst="rect">
            <a:avLst/>
          </a:prstGeom>
        </p:spPr>
      </p:pic>
      <p:pic>
        <p:nvPicPr>
          <p:cNvPr id="9" name="Picture 8">
            <a:extLst>
              <a:ext uri="{FF2B5EF4-FFF2-40B4-BE49-F238E27FC236}">
                <a16:creationId xmlns:a16="http://schemas.microsoft.com/office/drawing/2014/main" id="{6A281C75-BB00-4A10-9C6A-4051C0FBD02E}"/>
              </a:ext>
            </a:extLst>
          </p:cNvPr>
          <p:cNvPicPr>
            <a:picLocks noChangeAspect="1"/>
          </p:cNvPicPr>
          <p:nvPr/>
        </p:nvPicPr>
        <p:blipFill>
          <a:blip r:embed="rId3"/>
          <a:stretch>
            <a:fillRect/>
          </a:stretch>
        </p:blipFill>
        <p:spPr>
          <a:xfrm>
            <a:off x="3810000" y="2209800"/>
            <a:ext cx="5077177" cy="4114800"/>
          </a:xfrm>
          <a:prstGeom prst="rect">
            <a:avLst/>
          </a:prstGeom>
        </p:spPr>
      </p:pic>
      <p:sp>
        <p:nvSpPr>
          <p:cNvPr id="10" name="Oval 9">
            <a:extLst>
              <a:ext uri="{FF2B5EF4-FFF2-40B4-BE49-F238E27FC236}">
                <a16:creationId xmlns:a16="http://schemas.microsoft.com/office/drawing/2014/main" id="{273E66D2-05D1-4229-AC01-888B976670C7}"/>
              </a:ext>
            </a:extLst>
          </p:cNvPr>
          <p:cNvSpPr/>
          <p:nvPr/>
        </p:nvSpPr>
        <p:spPr>
          <a:xfrm>
            <a:off x="4191000" y="2971800"/>
            <a:ext cx="14478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D477136-2BBF-4E8F-8312-44893962121B}"/>
              </a:ext>
            </a:extLst>
          </p:cNvPr>
          <p:cNvSpPr/>
          <p:nvPr/>
        </p:nvSpPr>
        <p:spPr>
          <a:xfrm>
            <a:off x="6553200" y="3276600"/>
            <a:ext cx="19050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04DCED5-1864-4E32-827E-2FC09498A397}"/>
              </a:ext>
            </a:extLst>
          </p:cNvPr>
          <p:cNvSpPr/>
          <p:nvPr/>
        </p:nvSpPr>
        <p:spPr>
          <a:xfrm>
            <a:off x="4572000" y="3581400"/>
            <a:ext cx="228600" cy="1219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3" name="Oval 12">
            <a:extLst>
              <a:ext uri="{FF2B5EF4-FFF2-40B4-BE49-F238E27FC236}">
                <a16:creationId xmlns:a16="http://schemas.microsoft.com/office/drawing/2014/main" id="{3465FE71-ECAD-4FBD-B018-7337EBAF62F0}"/>
              </a:ext>
            </a:extLst>
          </p:cNvPr>
          <p:cNvSpPr/>
          <p:nvPr/>
        </p:nvSpPr>
        <p:spPr>
          <a:xfrm>
            <a:off x="4572000" y="4038600"/>
            <a:ext cx="2286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505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B6B0-A881-C045-2D33-B21D0D7E83A2}"/>
              </a:ext>
            </a:extLst>
          </p:cNvPr>
          <p:cNvSpPr>
            <a:spLocks noGrp="1"/>
          </p:cNvSpPr>
          <p:nvPr>
            <p:ph type="title"/>
          </p:nvPr>
        </p:nvSpPr>
        <p:spPr>
          <a:xfrm>
            <a:off x="0" y="215874"/>
            <a:ext cx="9144000" cy="2133600"/>
          </a:xfrm>
        </p:spPr>
        <p:txBody>
          <a:bodyPr vert="horz" lIns="91440" tIns="45720" rIns="91440" bIns="45720" rtlCol="0">
            <a:normAutofit/>
          </a:bodyPr>
          <a:lstStyle/>
          <a:p>
            <a:pPr algn="ctr">
              <a:spcAft>
                <a:spcPct val="0"/>
              </a:spcAft>
            </a:pPr>
            <a:br>
              <a:rPr lang="en-US" sz="2000" spc="-100" dirty="0">
                <a:solidFill>
                  <a:srgbClr val="00B0F0"/>
                </a:solidFill>
                <a:latin typeface="Copperplate Gothic Bold" panose="020E0705020206020404" pitchFamily="34" charset="0"/>
                <a:cs typeface="Arial"/>
              </a:rPr>
            </a:br>
            <a:r>
              <a:rPr lang="en-US" sz="1800" b="1" spc="-100" dirty="0">
                <a:solidFill>
                  <a:srgbClr val="00B0F0"/>
                </a:solidFill>
                <a:latin typeface="Copperplate Gothic Bold" panose="020E0705020206020404" pitchFamily="34" charset="0"/>
                <a:ea typeface="+mj-lt"/>
                <a:cs typeface="+mj-lt"/>
              </a:rPr>
              <a:t>Viewing Past Pay Statements</a:t>
            </a:r>
            <a:br>
              <a:rPr lang="en-US" sz="1800" b="1" spc="-100" dirty="0">
                <a:solidFill>
                  <a:srgbClr val="00B0F0"/>
                </a:solidFill>
                <a:latin typeface="Copperplate Gothic Bold" panose="020E0705020206020404" pitchFamily="34" charset="0"/>
                <a:cs typeface="Arial"/>
              </a:rPr>
            </a:br>
            <a:r>
              <a:rPr lang="en-US" sz="1800" b="1" spc="-100" dirty="0">
                <a:solidFill>
                  <a:srgbClr val="00B0F0"/>
                </a:solidFill>
                <a:latin typeface="Copperplate Gothic Bold" panose="020E0705020206020404" pitchFamily="34" charset="0"/>
                <a:cs typeface="Arial"/>
              </a:rPr>
              <a:t>From the main menu</a:t>
            </a:r>
            <a:br>
              <a:rPr lang="en-US" sz="1800" b="1" spc="-100" dirty="0">
                <a:solidFill>
                  <a:srgbClr val="00B0F0"/>
                </a:solidFill>
                <a:latin typeface="Copperplate Gothic Bold" panose="020E0705020206020404" pitchFamily="34" charset="0"/>
                <a:cs typeface="Arial"/>
              </a:rPr>
            </a:br>
            <a:br>
              <a:rPr lang="en-US" sz="1800" b="1" spc="-100" dirty="0">
                <a:solidFill>
                  <a:srgbClr val="00B0F0"/>
                </a:solidFill>
                <a:latin typeface="Copperplate Gothic Bold" panose="020E0705020206020404" pitchFamily="34" charset="0"/>
                <a:cs typeface="Arial"/>
              </a:rPr>
            </a:br>
            <a:r>
              <a:rPr lang="en-US" sz="1800" b="1" spc="-100" dirty="0">
                <a:solidFill>
                  <a:srgbClr val="00B0F0"/>
                </a:solidFill>
                <a:latin typeface="Copperplate Gothic Bold" panose="020E0705020206020404" pitchFamily="34" charset="0"/>
                <a:cs typeface="Arial"/>
              </a:rPr>
              <a:t>the ”</a:t>
            </a:r>
            <a:r>
              <a:rPr lang="en-US" sz="1800" b="1" i="1" spc="-100" dirty="0">
                <a:solidFill>
                  <a:srgbClr val="00B0F0"/>
                </a:solidFill>
                <a:latin typeface="Copperplate Gothic Bold" panose="020E0705020206020404" pitchFamily="34" charset="0"/>
                <a:cs typeface="Arial"/>
              </a:rPr>
              <a:t>My Pay ” </a:t>
            </a:r>
            <a:r>
              <a:rPr lang="en-US" sz="1800" b="1" spc="-100" dirty="0">
                <a:solidFill>
                  <a:srgbClr val="00B0F0"/>
                </a:solidFill>
                <a:latin typeface="Copperplate Gothic Bold" panose="020E0705020206020404" pitchFamily="34" charset="0"/>
                <a:cs typeface="Arial"/>
              </a:rPr>
              <a:t>menu, Tap the </a:t>
            </a:r>
            <a:r>
              <a:rPr lang="en-US" sz="1800" b="1" i="1" spc="-100" dirty="0">
                <a:solidFill>
                  <a:srgbClr val="00B0F0"/>
                </a:solidFill>
                <a:latin typeface="Copperplate Gothic Bold" panose="020E0705020206020404" pitchFamily="34" charset="0"/>
                <a:cs typeface="Arial"/>
              </a:rPr>
              <a:t>Pay History </a:t>
            </a:r>
            <a:r>
              <a:rPr lang="en-US" sz="1800" b="1" spc="-100" dirty="0">
                <a:solidFill>
                  <a:srgbClr val="00B0F0"/>
                </a:solidFill>
                <a:latin typeface="Copperplate Gothic Bold" panose="020E0705020206020404" pitchFamily="34" charset="0"/>
                <a:cs typeface="Arial"/>
              </a:rPr>
              <a:t>menu option</a:t>
            </a:r>
            <a:br>
              <a:rPr lang="en-US" sz="1800" b="1" spc="-100" dirty="0">
                <a:solidFill>
                  <a:srgbClr val="00B0F0"/>
                </a:solidFill>
                <a:latin typeface="Copperplate Gothic Bold" panose="020E0705020206020404" pitchFamily="34" charset="0"/>
                <a:cs typeface="Arial"/>
              </a:rPr>
            </a:br>
            <a:br>
              <a:rPr lang="en-US" sz="1800" b="1" spc="-100" dirty="0">
                <a:solidFill>
                  <a:srgbClr val="00B0F0"/>
                </a:solidFill>
                <a:latin typeface="Copperplate Gothic Bold" panose="020E0705020206020404" pitchFamily="34" charset="0"/>
                <a:cs typeface="Arial"/>
              </a:rPr>
            </a:br>
            <a:r>
              <a:rPr lang="en-US" sz="1800" b="1" dirty="0">
                <a:solidFill>
                  <a:srgbClr val="00B0F0"/>
                </a:solidFill>
                <a:latin typeface="Copperplate Gothic Bold" panose="020E0705020206020404" pitchFamily="34" charset="0"/>
                <a:cs typeface="Arial"/>
              </a:rPr>
              <a:t>The </a:t>
            </a:r>
            <a:r>
              <a:rPr lang="en-US" sz="1800" b="1" i="1" dirty="0">
                <a:solidFill>
                  <a:srgbClr val="00B0F0"/>
                </a:solidFill>
                <a:latin typeface="Copperplate Gothic Bold" panose="020E0705020206020404" pitchFamily="34" charset="0"/>
                <a:cs typeface="Arial"/>
              </a:rPr>
              <a:t>Historical </a:t>
            </a:r>
            <a:r>
              <a:rPr lang="en-US" sz="1800" b="1" dirty="0">
                <a:solidFill>
                  <a:srgbClr val="00B0F0"/>
                </a:solidFill>
                <a:latin typeface="Copperplate Gothic Bold" panose="020E0705020206020404" pitchFamily="34" charset="0"/>
                <a:cs typeface="Arial"/>
              </a:rPr>
              <a:t>tab allows you to enter a date range</a:t>
            </a:r>
            <a:endParaRPr lang="en-US" sz="1800" b="1" spc="-100" dirty="0">
              <a:solidFill>
                <a:srgbClr val="00B0F0"/>
              </a:solidFill>
              <a:latin typeface="Copperplate Gothic Bold" panose="020E0705020206020404" pitchFamily="34" charset="0"/>
              <a:ea typeface="+mj-lt"/>
              <a:cs typeface="+mj-lt"/>
            </a:endParaRPr>
          </a:p>
          <a:p>
            <a:pPr algn="r">
              <a:spcAft>
                <a:spcPct val="0"/>
              </a:spcAft>
            </a:pPr>
            <a:endParaRPr lang="en-US" sz="1500" dirty="0">
              <a:latin typeface="Corbel"/>
            </a:endParaRPr>
          </a:p>
          <a:p>
            <a:pPr algn="r">
              <a:spcAft>
                <a:spcPct val="0"/>
              </a:spcAft>
            </a:pPr>
            <a:endParaRPr lang="en-US" sz="1500" spc="-100" dirty="0">
              <a:latin typeface="Corbel"/>
              <a:cs typeface="Arial"/>
            </a:endParaRPr>
          </a:p>
        </p:txBody>
      </p:sp>
      <p:sp>
        <p:nvSpPr>
          <p:cNvPr id="23" name="Content Placeholder 22">
            <a:extLst>
              <a:ext uri="{FF2B5EF4-FFF2-40B4-BE49-F238E27FC236}">
                <a16:creationId xmlns:a16="http://schemas.microsoft.com/office/drawing/2014/main" id="{BE99DF29-5BE8-50D5-1A74-6DF3C716923D}"/>
              </a:ext>
            </a:extLst>
          </p:cNvPr>
          <p:cNvSpPr>
            <a:spLocks noGrp="1"/>
          </p:cNvSpPr>
          <p:nvPr>
            <p:ph idx="1"/>
          </p:nvPr>
        </p:nvSpPr>
        <p:spPr>
          <a:xfrm flipH="1" flipV="1">
            <a:off x="9448800" y="3185161"/>
            <a:ext cx="76200" cy="45719"/>
          </a:xfrm>
        </p:spPr>
        <p:txBody>
          <a:bodyPr>
            <a:normAutofit fontScale="25000" lnSpcReduction="20000"/>
          </a:bodyPr>
          <a:lstStyle/>
          <a:p>
            <a:endParaRPr lang="en-US" sz="2000" dirty="0">
              <a:solidFill>
                <a:srgbClr val="FFFFFF"/>
              </a:solidFill>
              <a:latin typeface="Corbel"/>
            </a:endParaRPr>
          </a:p>
        </p:txBody>
      </p:sp>
      <p:pic>
        <p:nvPicPr>
          <p:cNvPr id="4" name="Picture 3">
            <a:extLst>
              <a:ext uri="{FF2B5EF4-FFF2-40B4-BE49-F238E27FC236}">
                <a16:creationId xmlns:a16="http://schemas.microsoft.com/office/drawing/2014/main" id="{4C7548E7-805E-453F-927A-16E9A27CE2C4}"/>
              </a:ext>
            </a:extLst>
          </p:cNvPr>
          <p:cNvPicPr>
            <a:picLocks noChangeAspect="1"/>
          </p:cNvPicPr>
          <p:nvPr/>
        </p:nvPicPr>
        <p:blipFill>
          <a:blip r:embed="rId2"/>
          <a:stretch>
            <a:fillRect/>
          </a:stretch>
        </p:blipFill>
        <p:spPr>
          <a:xfrm>
            <a:off x="533400" y="2057400"/>
            <a:ext cx="2901948" cy="4572396"/>
          </a:xfrm>
          <a:prstGeom prst="rect">
            <a:avLst/>
          </a:prstGeom>
        </p:spPr>
      </p:pic>
      <p:pic>
        <p:nvPicPr>
          <p:cNvPr id="6" name="Picture 5">
            <a:extLst>
              <a:ext uri="{FF2B5EF4-FFF2-40B4-BE49-F238E27FC236}">
                <a16:creationId xmlns:a16="http://schemas.microsoft.com/office/drawing/2014/main" id="{ADBC7290-ABCD-461F-81DD-078ADF0E8534}"/>
              </a:ext>
            </a:extLst>
          </p:cNvPr>
          <p:cNvPicPr>
            <a:picLocks noChangeAspect="1"/>
          </p:cNvPicPr>
          <p:nvPr/>
        </p:nvPicPr>
        <p:blipFill>
          <a:blip r:embed="rId3"/>
          <a:stretch>
            <a:fillRect/>
          </a:stretch>
        </p:blipFill>
        <p:spPr>
          <a:xfrm>
            <a:off x="3505199" y="2133600"/>
            <a:ext cx="5532502" cy="1188720"/>
          </a:xfrm>
          <a:prstGeom prst="rect">
            <a:avLst/>
          </a:prstGeom>
        </p:spPr>
      </p:pic>
      <p:sp>
        <p:nvSpPr>
          <p:cNvPr id="3" name="Arrow: Left 2">
            <a:extLst>
              <a:ext uri="{FF2B5EF4-FFF2-40B4-BE49-F238E27FC236}">
                <a16:creationId xmlns:a16="http://schemas.microsoft.com/office/drawing/2014/main" id="{859297D1-856D-41FC-B2FF-273B1EB761F9}"/>
              </a:ext>
            </a:extLst>
          </p:cNvPr>
          <p:cNvSpPr/>
          <p:nvPr/>
        </p:nvSpPr>
        <p:spPr>
          <a:xfrm>
            <a:off x="4953000" y="2590800"/>
            <a:ext cx="838200" cy="402336"/>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66522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B6B0-A881-C045-2D33-B21D0D7E83A2}"/>
              </a:ext>
            </a:extLst>
          </p:cNvPr>
          <p:cNvSpPr>
            <a:spLocks noGrp="1"/>
          </p:cNvSpPr>
          <p:nvPr>
            <p:ph type="title"/>
          </p:nvPr>
        </p:nvSpPr>
        <p:spPr>
          <a:xfrm>
            <a:off x="0" y="215874"/>
            <a:ext cx="9144000" cy="1841526"/>
          </a:xfrm>
        </p:spPr>
        <p:txBody>
          <a:bodyPr vert="horz" lIns="91440" tIns="45720" rIns="91440" bIns="45720" rtlCol="0">
            <a:normAutofit/>
          </a:bodyPr>
          <a:lstStyle/>
          <a:p>
            <a:pPr algn="ctr">
              <a:spcAft>
                <a:spcPct val="0"/>
              </a:spcAft>
            </a:pPr>
            <a:r>
              <a:rPr lang="en-US" sz="2000" b="1" spc="-100" dirty="0">
                <a:solidFill>
                  <a:srgbClr val="00B0F0"/>
                </a:solidFill>
                <a:latin typeface="Copperplate Gothic Bold" panose="020E0705020206020404" pitchFamily="34" charset="0"/>
                <a:ea typeface="+mj-lt"/>
                <a:cs typeface="+mj-lt"/>
              </a:rPr>
              <a:t>Viewing Past Pay Statements</a:t>
            </a:r>
            <a:br>
              <a:rPr lang="en-US" sz="2000" b="1" spc="-100" dirty="0">
                <a:solidFill>
                  <a:srgbClr val="00B0F0"/>
                </a:solidFill>
                <a:latin typeface="Copperplate Gothic Bold" panose="020E0705020206020404" pitchFamily="34" charset="0"/>
                <a:cs typeface="Arial"/>
              </a:rPr>
            </a:br>
            <a:r>
              <a:rPr lang="en-US" sz="2000" b="1" spc="-100" dirty="0">
                <a:solidFill>
                  <a:srgbClr val="00B0F0"/>
                </a:solidFill>
                <a:latin typeface="Copperplate Gothic Bold" panose="020E0705020206020404" pitchFamily="34" charset="0"/>
                <a:cs typeface="Arial"/>
              </a:rPr>
              <a:t>From the main menu</a:t>
            </a:r>
            <a:br>
              <a:rPr lang="en-US" sz="2000" b="1" spc="-100" dirty="0">
                <a:solidFill>
                  <a:srgbClr val="00B0F0"/>
                </a:solidFill>
                <a:latin typeface="Copperplate Gothic Bold" panose="020E0705020206020404" pitchFamily="34" charset="0"/>
                <a:cs typeface="Arial"/>
              </a:rPr>
            </a:br>
            <a:br>
              <a:rPr lang="en-US" sz="2000" b="1" spc="-100" dirty="0">
                <a:solidFill>
                  <a:srgbClr val="00B0F0"/>
                </a:solidFill>
                <a:latin typeface="Copperplate Gothic Bold" panose="020E0705020206020404" pitchFamily="34" charset="0"/>
                <a:cs typeface="Arial"/>
              </a:rPr>
            </a:br>
            <a:r>
              <a:rPr lang="en-US" sz="2000" b="1" spc="-100" dirty="0">
                <a:solidFill>
                  <a:srgbClr val="00B0F0"/>
                </a:solidFill>
                <a:latin typeface="Copperplate Gothic Bold" panose="020E0705020206020404" pitchFamily="34" charset="0"/>
                <a:cs typeface="Arial"/>
              </a:rPr>
              <a:t>Another way you can access your pay history is from the hamburger menu My Info-My Pay-pay history</a:t>
            </a:r>
            <a:endParaRPr lang="en-US" sz="1500" spc="-100" dirty="0">
              <a:solidFill>
                <a:srgbClr val="00B0F0"/>
              </a:solidFill>
              <a:latin typeface="Copperplate Gothic Bold" panose="020E0705020206020404" pitchFamily="34" charset="0"/>
              <a:cs typeface="Arial"/>
            </a:endParaRPr>
          </a:p>
        </p:txBody>
      </p:sp>
      <p:sp>
        <p:nvSpPr>
          <p:cNvPr id="23" name="Content Placeholder 22">
            <a:extLst>
              <a:ext uri="{FF2B5EF4-FFF2-40B4-BE49-F238E27FC236}">
                <a16:creationId xmlns:a16="http://schemas.microsoft.com/office/drawing/2014/main" id="{BE99DF29-5BE8-50D5-1A74-6DF3C716923D}"/>
              </a:ext>
            </a:extLst>
          </p:cNvPr>
          <p:cNvSpPr>
            <a:spLocks noGrp="1"/>
          </p:cNvSpPr>
          <p:nvPr>
            <p:ph idx="1"/>
          </p:nvPr>
        </p:nvSpPr>
        <p:spPr>
          <a:xfrm flipH="1" flipV="1">
            <a:off x="9448800" y="3185161"/>
            <a:ext cx="76200" cy="45719"/>
          </a:xfrm>
        </p:spPr>
        <p:txBody>
          <a:bodyPr>
            <a:normAutofit fontScale="25000" lnSpcReduction="20000"/>
          </a:bodyPr>
          <a:lstStyle/>
          <a:p>
            <a:endParaRPr lang="en-US" sz="2000" dirty="0">
              <a:solidFill>
                <a:srgbClr val="FFFFFF"/>
              </a:solidFill>
              <a:latin typeface="Corbel"/>
            </a:endParaRPr>
          </a:p>
        </p:txBody>
      </p:sp>
      <p:pic>
        <p:nvPicPr>
          <p:cNvPr id="10" name="Picture 9">
            <a:extLst>
              <a:ext uri="{FF2B5EF4-FFF2-40B4-BE49-F238E27FC236}">
                <a16:creationId xmlns:a16="http://schemas.microsoft.com/office/drawing/2014/main" id="{70C50118-3353-47D7-B9F6-88FBAFBDB41A}"/>
              </a:ext>
            </a:extLst>
          </p:cNvPr>
          <p:cNvPicPr>
            <a:picLocks noChangeAspect="1"/>
          </p:cNvPicPr>
          <p:nvPr/>
        </p:nvPicPr>
        <p:blipFill>
          <a:blip r:embed="rId2"/>
          <a:stretch>
            <a:fillRect/>
          </a:stretch>
        </p:blipFill>
        <p:spPr>
          <a:xfrm>
            <a:off x="0" y="2438400"/>
            <a:ext cx="5286375" cy="3219450"/>
          </a:xfrm>
          <a:prstGeom prst="rect">
            <a:avLst/>
          </a:prstGeom>
        </p:spPr>
      </p:pic>
      <p:sp>
        <p:nvSpPr>
          <p:cNvPr id="3" name="Arrow: Down 2">
            <a:extLst>
              <a:ext uri="{FF2B5EF4-FFF2-40B4-BE49-F238E27FC236}">
                <a16:creationId xmlns:a16="http://schemas.microsoft.com/office/drawing/2014/main" id="{241F54BD-6F5C-4917-8029-12BC74F0B13D}"/>
              </a:ext>
            </a:extLst>
          </p:cNvPr>
          <p:cNvSpPr/>
          <p:nvPr/>
        </p:nvSpPr>
        <p:spPr>
          <a:xfrm>
            <a:off x="228600" y="1752600"/>
            <a:ext cx="484632" cy="97840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07328C3-EE0D-4976-A7A5-2ECB1C0E940F}"/>
              </a:ext>
            </a:extLst>
          </p:cNvPr>
          <p:cNvPicPr>
            <a:picLocks noChangeAspect="1"/>
          </p:cNvPicPr>
          <p:nvPr/>
        </p:nvPicPr>
        <p:blipFill>
          <a:blip r:embed="rId3"/>
          <a:stretch>
            <a:fillRect/>
          </a:stretch>
        </p:blipFill>
        <p:spPr>
          <a:xfrm>
            <a:off x="5334000" y="2362200"/>
            <a:ext cx="3642199" cy="3657600"/>
          </a:xfrm>
          <a:prstGeom prst="rect">
            <a:avLst/>
          </a:prstGeom>
        </p:spPr>
      </p:pic>
      <p:sp>
        <p:nvSpPr>
          <p:cNvPr id="6" name="Arrow: Left 5">
            <a:extLst>
              <a:ext uri="{FF2B5EF4-FFF2-40B4-BE49-F238E27FC236}">
                <a16:creationId xmlns:a16="http://schemas.microsoft.com/office/drawing/2014/main" id="{DD12EE8B-F6DE-4911-B366-919B976A7A5A}"/>
              </a:ext>
            </a:extLst>
          </p:cNvPr>
          <p:cNvSpPr/>
          <p:nvPr/>
        </p:nvSpPr>
        <p:spPr>
          <a:xfrm>
            <a:off x="6172200" y="5562600"/>
            <a:ext cx="723900" cy="384761"/>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6B283614-5788-4BF5-945F-8779481A4AD2}"/>
              </a:ext>
            </a:extLst>
          </p:cNvPr>
          <p:cNvSpPr/>
          <p:nvPr/>
        </p:nvSpPr>
        <p:spPr>
          <a:xfrm>
            <a:off x="7162800" y="3581400"/>
            <a:ext cx="762000" cy="53340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Left 4">
            <a:extLst>
              <a:ext uri="{FF2B5EF4-FFF2-40B4-BE49-F238E27FC236}">
                <a16:creationId xmlns:a16="http://schemas.microsoft.com/office/drawing/2014/main" id="{F6856F79-3373-49E6-B224-3A353383672E}"/>
              </a:ext>
            </a:extLst>
          </p:cNvPr>
          <p:cNvSpPr/>
          <p:nvPr/>
        </p:nvSpPr>
        <p:spPr>
          <a:xfrm>
            <a:off x="6172200" y="2438400"/>
            <a:ext cx="533400" cy="256032"/>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9153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B6B0-A881-C045-2D33-B21D0D7E83A2}"/>
              </a:ext>
            </a:extLst>
          </p:cNvPr>
          <p:cNvSpPr>
            <a:spLocks noGrp="1"/>
          </p:cNvSpPr>
          <p:nvPr>
            <p:ph type="title"/>
          </p:nvPr>
        </p:nvSpPr>
        <p:spPr>
          <a:xfrm>
            <a:off x="990600" y="19050"/>
            <a:ext cx="6934200" cy="1447800"/>
          </a:xfrm>
        </p:spPr>
        <p:txBody>
          <a:bodyPr vert="horz" lIns="91440" tIns="45720" rIns="91440" bIns="45720" rtlCol="0">
            <a:normAutofit fontScale="90000"/>
          </a:bodyPr>
          <a:lstStyle/>
          <a:p>
            <a:pPr algn="ctr">
              <a:spcAft>
                <a:spcPct val="0"/>
              </a:spcAft>
            </a:pPr>
            <a:br>
              <a:rPr lang="en-US" sz="2000" spc="-100" dirty="0">
                <a:solidFill>
                  <a:srgbClr val="00B0F0"/>
                </a:solidFill>
                <a:latin typeface="Copperplate Gothic Bold" panose="020E0705020206020404" pitchFamily="34" charset="0"/>
                <a:cs typeface="Arial"/>
              </a:rPr>
            </a:br>
            <a:br>
              <a:rPr lang="en-US" sz="2000" spc="-100" dirty="0">
                <a:solidFill>
                  <a:srgbClr val="00B0F0"/>
                </a:solidFill>
                <a:latin typeface="Copperplate Gothic Bold" panose="020E0705020206020404" pitchFamily="34" charset="0"/>
                <a:cs typeface="Arial"/>
              </a:rPr>
            </a:br>
            <a:br>
              <a:rPr lang="en-US" sz="2000" spc="-100" dirty="0">
                <a:solidFill>
                  <a:srgbClr val="00B0F0"/>
                </a:solidFill>
                <a:latin typeface="Copperplate Gothic Bold" panose="020E0705020206020404" pitchFamily="34" charset="0"/>
                <a:cs typeface="Arial"/>
              </a:rPr>
            </a:br>
            <a:r>
              <a:rPr lang="en-US" sz="1800" b="1" spc="-100" dirty="0">
                <a:solidFill>
                  <a:srgbClr val="00B0F0"/>
                </a:solidFill>
                <a:latin typeface="Copperplate Gothic Bold" panose="020E0705020206020404" pitchFamily="34" charset="0"/>
                <a:ea typeface="+mj-lt"/>
                <a:cs typeface="+mj-lt"/>
              </a:rPr>
              <a:t>Viewing Current direct deposit</a:t>
            </a:r>
            <a:br>
              <a:rPr lang="en-US" sz="1800" b="1" spc="-100" dirty="0">
                <a:solidFill>
                  <a:srgbClr val="00B0F0"/>
                </a:solidFill>
                <a:latin typeface="Copperplate Gothic Bold" panose="020E0705020206020404" pitchFamily="34" charset="0"/>
                <a:ea typeface="+mj-lt"/>
                <a:cs typeface="+mj-lt"/>
              </a:rPr>
            </a:br>
            <a:br>
              <a:rPr lang="en-US" sz="1800" b="1" spc="-100" dirty="0">
                <a:solidFill>
                  <a:srgbClr val="00B0F0"/>
                </a:solidFill>
                <a:latin typeface="Copperplate Gothic Bold" panose="020E0705020206020404" pitchFamily="34" charset="0"/>
                <a:cs typeface="Arial"/>
              </a:rPr>
            </a:br>
            <a:r>
              <a:rPr lang="en-US" sz="1800" b="1" spc="-100" dirty="0">
                <a:solidFill>
                  <a:srgbClr val="00B0F0"/>
                </a:solidFill>
                <a:latin typeface="Copperplate Gothic Bold" panose="020E0705020206020404" pitchFamily="34" charset="0"/>
                <a:cs typeface="Arial"/>
              </a:rPr>
              <a:t>From the main Hamburger menu</a:t>
            </a:r>
            <a:br>
              <a:rPr lang="en-US" sz="1800" b="1" spc="-100" dirty="0">
                <a:solidFill>
                  <a:srgbClr val="00B0F0"/>
                </a:solidFill>
                <a:latin typeface="Copperplate Gothic Bold" panose="020E0705020206020404" pitchFamily="34" charset="0"/>
                <a:cs typeface="Arial"/>
              </a:rPr>
            </a:br>
            <a:r>
              <a:rPr lang="en-US" sz="1800" b="1" i="1" spc="-100" dirty="0">
                <a:solidFill>
                  <a:srgbClr val="00B0F0"/>
                </a:solidFill>
                <a:latin typeface="Copperplate Gothic Bold" panose="020E0705020206020404" pitchFamily="34" charset="0"/>
                <a:cs typeface="Arial"/>
              </a:rPr>
              <a:t>My Pay </a:t>
            </a:r>
            <a:r>
              <a:rPr lang="en-US" sz="1800" b="1" spc="-100" dirty="0">
                <a:solidFill>
                  <a:srgbClr val="00B0F0"/>
                </a:solidFill>
                <a:latin typeface="Copperplate Gothic Bold" panose="020E0705020206020404" pitchFamily="34" charset="0"/>
                <a:cs typeface="Arial"/>
              </a:rPr>
              <a:t>menu, Tap the Direct deposit menu option</a:t>
            </a:r>
            <a:br>
              <a:rPr lang="en-US" sz="1800" b="1" spc="-100" dirty="0">
                <a:solidFill>
                  <a:srgbClr val="00B0F0"/>
                </a:solidFill>
                <a:latin typeface="Copperplate Gothic Bold" panose="020E0705020206020404" pitchFamily="34" charset="0"/>
                <a:cs typeface="Arial"/>
              </a:rPr>
            </a:br>
            <a:br>
              <a:rPr lang="en-US" sz="1800" b="1" spc="-100" dirty="0">
                <a:solidFill>
                  <a:srgbClr val="00B0F0"/>
                </a:solidFill>
                <a:latin typeface="Copperplate Gothic Bold" panose="020E0705020206020404" pitchFamily="34" charset="0"/>
                <a:cs typeface="Arial"/>
              </a:rPr>
            </a:br>
            <a:r>
              <a:rPr lang="en-US" sz="1800" b="1" spc="-100" dirty="0">
                <a:solidFill>
                  <a:srgbClr val="00B0F0"/>
                </a:solidFill>
                <a:latin typeface="Copperplate Gothic Bold" panose="020E0705020206020404" pitchFamily="34" charset="0"/>
                <a:cs typeface="Arial"/>
              </a:rPr>
              <a:t>This displays your current direct deposit</a:t>
            </a:r>
            <a:br>
              <a:rPr lang="en-US" sz="1800" b="1" spc="-100" dirty="0">
                <a:latin typeface="Castellar" panose="020A0402060406010301" pitchFamily="18" charset="0"/>
                <a:cs typeface="Arial"/>
              </a:rPr>
            </a:br>
            <a:br>
              <a:rPr lang="en-US" sz="1800" b="1" spc="-100" dirty="0">
                <a:latin typeface="Castellar" panose="020A0402060406010301" pitchFamily="18" charset="0"/>
                <a:cs typeface="Arial"/>
              </a:rPr>
            </a:br>
            <a:endParaRPr lang="en-US" sz="1800" b="1" spc="-100" dirty="0">
              <a:latin typeface="Castellar" panose="020A0402060406010301" pitchFamily="18" charset="0"/>
              <a:ea typeface="+mj-lt"/>
              <a:cs typeface="+mj-lt"/>
            </a:endParaRPr>
          </a:p>
          <a:p>
            <a:pPr algn="r">
              <a:spcAft>
                <a:spcPct val="0"/>
              </a:spcAft>
            </a:pPr>
            <a:endParaRPr lang="en-US" sz="1500" dirty="0">
              <a:latin typeface="Corbel"/>
            </a:endParaRPr>
          </a:p>
          <a:p>
            <a:pPr algn="r">
              <a:spcAft>
                <a:spcPct val="0"/>
              </a:spcAft>
            </a:pPr>
            <a:endParaRPr lang="en-US" sz="1500" spc="-100" dirty="0">
              <a:latin typeface="Corbel"/>
              <a:cs typeface="Arial"/>
            </a:endParaRPr>
          </a:p>
        </p:txBody>
      </p:sp>
      <p:sp>
        <p:nvSpPr>
          <p:cNvPr id="6" name="Arrow: Down 5">
            <a:extLst>
              <a:ext uri="{FF2B5EF4-FFF2-40B4-BE49-F238E27FC236}">
                <a16:creationId xmlns:a16="http://schemas.microsoft.com/office/drawing/2014/main" id="{13D5F8F3-A2C2-4F89-87ED-439405DE5627}"/>
              </a:ext>
            </a:extLst>
          </p:cNvPr>
          <p:cNvSpPr/>
          <p:nvPr/>
        </p:nvSpPr>
        <p:spPr>
          <a:xfrm>
            <a:off x="3681879" y="3429000"/>
            <a:ext cx="204321" cy="515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93A02FF-9213-48AD-8ACE-43EDF1BD7465}"/>
              </a:ext>
            </a:extLst>
          </p:cNvPr>
          <p:cNvPicPr>
            <a:picLocks noChangeAspect="1"/>
          </p:cNvPicPr>
          <p:nvPr/>
        </p:nvPicPr>
        <p:blipFill>
          <a:blip r:embed="rId2"/>
          <a:stretch>
            <a:fillRect/>
          </a:stretch>
        </p:blipFill>
        <p:spPr>
          <a:xfrm>
            <a:off x="457200" y="1524000"/>
            <a:ext cx="3952785" cy="4572000"/>
          </a:xfrm>
          <a:prstGeom prst="rect">
            <a:avLst/>
          </a:prstGeom>
        </p:spPr>
      </p:pic>
      <p:sp>
        <p:nvSpPr>
          <p:cNvPr id="5" name="Star: 5 Points 4">
            <a:extLst>
              <a:ext uri="{FF2B5EF4-FFF2-40B4-BE49-F238E27FC236}">
                <a16:creationId xmlns:a16="http://schemas.microsoft.com/office/drawing/2014/main" id="{F5BF5424-9301-43EB-A542-9CBF217A6B62}"/>
              </a:ext>
            </a:extLst>
          </p:cNvPr>
          <p:cNvSpPr/>
          <p:nvPr/>
        </p:nvSpPr>
        <p:spPr>
          <a:xfrm>
            <a:off x="2819400" y="4343400"/>
            <a:ext cx="533400" cy="53340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Left 3">
            <a:extLst>
              <a:ext uri="{FF2B5EF4-FFF2-40B4-BE49-F238E27FC236}">
                <a16:creationId xmlns:a16="http://schemas.microsoft.com/office/drawing/2014/main" id="{2573BCCC-7F90-4B19-9C29-813061CCB5F2}"/>
              </a:ext>
            </a:extLst>
          </p:cNvPr>
          <p:cNvSpPr/>
          <p:nvPr/>
        </p:nvSpPr>
        <p:spPr>
          <a:xfrm>
            <a:off x="1295400" y="5638800"/>
            <a:ext cx="717699" cy="34305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Down 2">
            <a:extLst>
              <a:ext uri="{FF2B5EF4-FFF2-40B4-BE49-F238E27FC236}">
                <a16:creationId xmlns:a16="http://schemas.microsoft.com/office/drawing/2014/main" id="{984A9C15-0450-4D4F-9D73-87A5F6A4C376}"/>
              </a:ext>
            </a:extLst>
          </p:cNvPr>
          <p:cNvSpPr/>
          <p:nvPr/>
        </p:nvSpPr>
        <p:spPr>
          <a:xfrm>
            <a:off x="1295400" y="1371600"/>
            <a:ext cx="381000" cy="751371"/>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CC12B1B-56EF-4625-A4BD-DC384EB36BE8}"/>
              </a:ext>
            </a:extLst>
          </p:cNvPr>
          <p:cNvPicPr>
            <a:picLocks noChangeAspect="1"/>
          </p:cNvPicPr>
          <p:nvPr/>
        </p:nvPicPr>
        <p:blipFill>
          <a:blip r:embed="rId3"/>
          <a:stretch>
            <a:fillRect/>
          </a:stretch>
        </p:blipFill>
        <p:spPr>
          <a:xfrm>
            <a:off x="4648200" y="1524000"/>
            <a:ext cx="3822922" cy="4572000"/>
          </a:xfrm>
          <a:prstGeom prst="rect">
            <a:avLst/>
          </a:prstGeom>
        </p:spPr>
      </p:pic>
    </p:spTree>
    <p:extLst>
      <p:ext uri="{BB962C8B-B14F-4D97-AF65-F5344CB8AC3E}">
        <p14:creationId xmlns:p14="http://schemas.microsoft.com/office/powerpoint/2010/main" val="35998535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E7754-1819-203B-30E6-114CA31E95EA}"/>
              </a:ext>
            </a:extLst>
          </p:cNvPr>
          <p:cNvSpPr>
            <a:spLocks noGrp="1"/>
          </p:cNvSpPr>
          <p:nvPr>
            <p:ph type="title"/>
          </p:nvPr>
        </p:nvSpPr>
        <p:spPr>
          <a:xfrm>
            <a:off x="0" y="838200"/>
            <a:ext cx="9144000" cy="835152"/>
          </a:xfrm>
        </p:spPr>
        <p:txBody>
          <a:bodyPr vert="horz" lIns="91440" tIns="45720" rIns="91440" bIns="45720" rtlCol="0" anchor="b">
            <a:normAutofit fontScale="90000"/>
          </a:bodyPr>
          <a:lstStyle/>
          <a:p>
            <a:pPr algn="ctr"/>
            <a:r>
              <a:rPr lang="en-US" sz="5900" b="1" spc="-100" dirty="0">
                <a:solidFill>
                  <a:srgbClr val="00B0F0"/>
                </a:solidFill>
                <a:latin typeface="Copperplate Gothic Bold" panose="020E0705020206020404" pitchFamily="34" charset="0"/>
              </a:rPr>
              <a:t>PAYCO HCM</a:t>
            </a:r>
          </a:p>
        </p:txBody>
      </p:sp>
      <p:pic>
        <p:nvPicPr>
          <p:cNvPr id="4" name="Content Placeholder 3">
            <a:extLst>
              <a:ext uri="{FF2B5EF4-FFF2-40B4-BE49-F238E27FC236}">
                <a16:creationId xmlns:a16="http://schemas.microsoft.com/office/drawing/2014/main" id="{41EA10D9-010C-43E8-A8BD-9AB513BACB9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0877404" flipH="1">
            <a:off x="-715963" y="5992747"/>
            <a:ext cx="46038" cy="19182"/>
          </a:xfrm>
        </p:spPr>
      </p:pic>
      <p:sp>
        <p:nvSpPr>
          <p:cNvPr id="5" name="TextBox 4">
            <a:extLst>
              <a:ext uri="{FF2B5EF4-FFF2-40B4-BE49-F238E27FC236}">
                <a16:creationId xmlns:a16="http://schemas.microsoft.com/office/drawing/2014/main" id="{71DB9F5F-9ECE-350E-3A10-403DB8C48CDF}"/>
              </a:ext>
            </a:extLst>
          </p:cNvPr>
          <p:cNvSpPr txBox="1"/>
          <p:nvPr/>
        </p:nvSpPr>
        <p:spPr>
          <a:xfrm flipH="1">
            <a:off x="11048999" y="4572001"/>
            <a:ext cx="45719" cy="152400"/>
          </a:xfrm>
          <a:prstGeom prst="rect">
            <a:avLst/>
          </a:prstGeom>
          <a:solidFill>
            <a:srgbClr val="0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endParaRPr lang="en-US" sz="700" dirty="0">
              <a:solidFill>
                <a:srgbClr val="FFFFFF"/>
              </a:solidFill>
              <a:latin typeface="+mn-lt"/>
              <a:cs typeface="+mn-cs"/>
            </a:endParaRPr>
          </a:p>
        </p:txBody>
      </p:sp>
      <p:pic>
        <p:nvPicPr>
          <p:cNvPr id="6" name="Picture 5">
            <a:extLst>
              <a:ext uri="{FF2B5EF4-FFF2-40B4-BE49-F238E27FC236}">
                <a16:creationId xmlns:a16="http://schemas.microsoft.com/office/drawing/2014/main" id="{323236E5-8162-41DC-B79A-EC11E3C88876}"/>
              </a:ext>
            </a:extLst>
          </p:cNvPr>
          <p:cNvPicPr>
            <a:picLocks noChangeAspect="1"/>
          </p:cNvPicPr>
          <p:nvPr/>
        </p:nvPicPr>
        <p:blipFill>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24000" y="2133600"/>
            <a:ext cx="6389408" cy="3213911"/>
          </a:xfrm>
          <a:prstGeom prst="rect">
            <a:avLst/>
          </a:prstGeom>
          <a:ln w="57150">
            <a:solidFill>
              <a:schemeClr val="tx1"/>
            </a:solidFill>
          </a:ln>
        </p:spPr>
      </p:pic>
    </p:spTree>
    <p:extLst>
      <p:ext uri="{BB962C8B-B14F-4D97-AF65-F5344CB8AC3E}">
        <p14:creationId xmlns:p14="http://schemas.microsoft.com/office/powerpoint/2010/main" val="26002794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5B6B0-A881-C045-2D33-B21D0D7E83A2}"/>
              </a:ext>
            </a:extLst>
          </p:cNvPr>
          <p:cNvSpPr>
            <a:spLocks noGrp="1"/>
          </p:cNvSpPr>
          <p:nvPr>
            <p:ph type="title"/>
          </p:nvPr>
        </p:nvSpPr>
        <p:spPr>
          <a:xfrm>
            <a:off x="132898" y="75384"/>
            <a:ext cx="9011102" cy="2439216"/>
          </a:xfrm>
        </p:spPr>
        <p:txBody>
          <a:bodyPr vert="horz" lIns="91440" tIns="45720" rIns="91440" bIns="45720" rtlCol="0">
            <a:normAutofit/>
          </a:bodyPr>
          <a:lstStyle/>
          <a:p>
            <a:pPr algn="ctr">
              <a:spcAft>
                <a:spcPct val="0"/>
              </a:spcAft>
            </a:pPr>
            <a:br>
              <a:rPr lang="en-US" sz="2000" spc="-100" dirty="0">
                <a:latin typeface="Corbel"/>
                <a:cs typeface="Arial"/>
              </a:rPr>
            </a:br>
            <a:r>
              <a:rPr lang="en-US" sz="3100" b="1" spc="-100" dirty="0">
                <a:solidFill>
                  <a:srgbClr val="00B0F0"/>
                </a:solidFill>
                <a:latin typeface="Copperplate Gothic Bold" panose="020E0705020206020404" pitchFamily="34" charset="0"/>
                <a:ea typeface="+mj-lt"/>
                <a:cs typeface="+mj-lt"/>
              </a:rPr>
              <a:t>Changing direct deposit</a:t>
            </a:r>
            <a:br>
              <a:rPr lang="en-US" sz="2200" b="1" spc="-100" dirty="0">
                <a:solidFill>
                  <a:srgbClr val="00B0F0"/>
                </a:solidFill>
                <a:latin typeface="Copperplate Gothic Bold" panose="020E0705020206020404" pitchFamily="34" charset="0"/>
                <a:ea typeface="+mj-lt"/>
                <a:cs typeface="+mj-lt"/>
              </a:rPr>
            </a:br>
            <a:br>
              <a:rPr lang="en-US" sz="2200" b="1" spc="-100" dirty="0">
                <a:solidFill>
                  <a:srgbClr val="00B0F0"/>
                </a:solidFill>
                <a:latin typeface="Copperplate Gothic Bold" panose="020E0705020206020404" pitchFamily="34" charset="0"/>
                <a:cs typeface="Arial"/>
              </a:rPr>
            </a:br>
            <a:r>
              <a:rPr lang="en-US" sz="2200" b="1" spc="-100" dirty="0">
                <a:solidFill>
                  <a:srgbClr val="00B0F0"/>
                </a:solidFill>
                <a:latin typeface="Copperplate Gothic Bold" panose="020E0705020206020404" pitchFamily="34" charset="0"/>
                <a:cs typeface="Arial"/>
              </a:rPr>
              <a:t>Contact human resources to change, update,  or add a new direct deposit</a:t>
            </a:r>
            <a:br>
              <a:rPr lang="en-US" sz="1800" b="1" spc="-100" dirty="0">
                <a:latin typeface="Castellar" panose="020A0402060406010301" pitchFamily="18" charset="0"/>
                <a:cs typeface="Arial"/>
              </a:rPr>
            </a:br>
            <a:br>
              <a:rPr lang="en-US" sz="1800" b="1" spc="-100" dirty="0">
                <a:latin typeface="Castellar" panose="020A0402060406010301" pitchFamily="18" charset="0"/>
                <a:cs typeface="Arial"/>
              </a:rPr>
            </a:br>
            <a:endParaRPr lang="en-US" sz="1500" dirty="0">
              <a:latin typeface="Corbel"/>
            </a:endParaRPr>
          </a:p>
          <a:p>
            <a:pPr algn="r">
              <a:spcAft>
                <a:spcPct val="0"/>
              </a:spcAft>
            </a:pPr>
            <a:endParaRPr lang="en-US" sz="1500" spc="-100" dirty="0">
              <a:latin typeface="Corbel"/>
              <a:cs typeface="Arial"/>
            </a:endParaRPr>
          </a:p>
        </p:txBody>
      </p:sp>
      <p:pic>
        <p:nvPicPr>
          <p:cNvPr id="5" name="Picture 4">
            <a:extLst>
              <a:ext uri="{FF2B5EF4-FFF2-40B4-BE49-F238E27FC236}">
                <a16:creationId xmlns:a16="http://schemas.microsoft.com/office/drawing/2014/main" id="{22BC664D-8021-43CF-B6D9-46DCDD8A63DF}"/>
              </a:ext>
            </a:extLst>
          </p:cNvPr>
          <p:cNvPicPr>
            <a:picLocks noChangeAspect="1"/>
          </p:cNvPicPr>
          <p:nvPr/>
        </p:nvPicPr>
        <p:blipFill>
          <a:blip r:embed="rId2"/>
          <a:stretch>
            <a:fillRect/>
          </a:stretch>
        </p:blipFill>
        <p:spPr>
          <a:xfrm>
            <a:off x="990600" y="1752600"/>
            <a:ext cx="6947316" cy="4480560"/>
          </a:xfrm>
          <a:prstGeom prst="rect">
            <a:avLst/>
          </a:prstGeom>
        </p:spPr>
      </p:pic>
    </p:spTree>
    <p:extLst>
      <p:ext uri="{BB962C8B-B14F-4D97-AF65-F5344CB8AC3E}">
        <p14:creationId xmlns:p14="http://schemas.microsoft.com/office/powerpoint/2010/main" val="2290584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1B6C-4286-A67C-F278-E26CCDB363B7}"/>
              </a:ext>
            </a:extLst>
          </p:cNvPr>
          <p:cNvSpPr>
            <a:spLocks noGrp="1"/>
          </p:cNvSpPr>
          <p:nvPr>
            <p:ph type="title"/>
          </p:nvPr>
        </p:nvSpPr>
        <p:spPr/>
        <p:txBody>
          <a:bodyPr vert="horz" lIns="91440" tIns="45720" rIns="91440" bIns="45720" rtlCol="0" anchor="b">
            <a:normAutofit/>
          </a:bodyPr>
          <a:lstStyle/>
          <a:p>
            <a:endParaRPr lang="en-US" sz="2100" dirty="0"/>
          </a:p>
          <a:p>
            <a:pPr>
              <a:spcAft>
                <a:spcPct val="0"/>
              </a:spcAft>
            </a:pPr>
            <a:endParaRPr lang="en-US" sz="2100" dirty="0"/>
          </a:p>
        </p:txBody>
      </p:sp>
      <p:sp>
        <p:nvSpPr>
          <p:cNvPr id="60" name="Content Placeholder 59">
            <a:extLst>
              <a:ext uri="{FF2B5EF4-FFF2-40B4-BE49-F238E27FC236}">
                <a16:creationId xmlns:a16="http://schemas.microsoft.com/office/drawing/2014/main" id="{D87A5454-190B-095B-4F54-C558102B30A8}"/>
              </a:ext>
            </a:extLst>
          </p:cNvPr>
          <p:cNvSpPr>
            <a:spLocks noGrp="1"/>
          </p:cNvSpPr>
          <p:nvPr>
            <p:ph idx="1"/>
          </p:nvPr>
        </p:nvSpPr>
        <p:spPr>
          <a:xfrm>
            <a:off x="457200" y="1"/>
            <a:ext cx="8382000" cy="1752600"/>
          </a:xfrm>
        </p:spPr>
        <p:txBody>
          <a:bodyPr vert="horz" lIns="91440" tIns="45720" rIns="91440" bIns="45720" rtlCol="0" anchor="t">
            <a:noAutofit/>
          </a:bodyPr>
          <a:lstStyle/>
          <a:p>
            <a:pPr marL="0" indent="0" algn="ctr">
              <a:spcBef>
                <a:spcPct val="0"/>
              </a:spcBef>
              <a:spcAft>
                <a:spcPts val="600"/>
              </a:spcAft>
              <a:buNone/>
            </a:pPr>
            <a:r>
              <a:rPr lang="en-US" sz="2000" b="1" dirty="0">
                <a:solidFill>
                  <a:srgbClr val="00B0F0"/>
                </a:solidFill>
                <a:latin typeface="Copperplate Gothic Bold" panose="020E0705020206020404" pitchFamily="34" charset="0"/>
              </a:rPr>
              <a:t>My Schedule and Time Off Calendar – </a:t>
            </a:r>
          </a:p>
          <a:p>
            <a:pPr marL="0" indent="0" algn="ctr">
              <a:spcBef>
                <a:spcPct val="0"/>
              </a:spcBef>
              <a:spcAft>
                <a:spcPts val="600"/>
              </a:spcAft>
              <a:buNone/>
            </a:pPr>
            <a:r>
              <a:rPr lang="en-US" sz="2000" b="1" spc="-100" dirty="0">
                <a:solidFill>
                  <a:srgbClr val="00B0F0"/>
                </a:solidFill>
                <a:latin typeface="Copperplate Gothic Bold" panose="020E0705020206020404" pitchFamily="34" charset="0"/>
              </a:rPr>
              <a:t>Main page </a:t>
            </a:r>
          </a:p>
          <a:p>
            <a:pPr marL="0" indent="0" algn="ctr">
              <a:spcBef>
                <a:spcPct val="0"/>
              </a:spcBef>
              <a:spcAft>
                <a:spcPts val="600"/>
              </a:spcAft>
              <a:buNone/>
            </a:pPr>
            <a:r>
              <a:rPr lang="en-US" sz="2000" b="1" dirty="0">
                <a:solidFill>
                  <a:srgbClr val="00B0F0"/>
                </a:solidFill>
                <a:latin typeface="Copperplate Gothic Bold" panose="020E0705020206020404" pitchFamily="34" charset="0"/>
              </a:rPr>
              <a:t>Easy access to approved or pending time </a:t>
            </a:r>
            <a:r>
              <a:rPr lang="en-US" b="1" dirty="0">
                <a:solidFill>
                  <a:srgbClr val="00B0F0"/>
                </a:solidFill>
                <a:latin typeface="Copperplate Gothic Bold" panose="020E0705020206020404" pitchFamily="34" charset="0"/>
              </a:rPr>
              <a:t>off</a:t>
            </a:r>
          </a:p>
          <a:p>
            <a:pPr marL="0" indent="0" algn="ctr">
              <a:spcBef>
                <a:spcPct val="0"/>
              </a:spcBef>
              <a:spcAft>
                <a:spcPts val="600"/>
              </a:spcAft>
              <a:buNone/>
            </a:pPr>
            <a:r>
              <a:rPr lang="en-US" b="1" dirty="0">
                <a:solidFill>
                  <a:srgbClr val="00B0F0"/>
                </a:solidFill>
                <a:latin typeface="Copperplate Gothic Bold" panose="020E0705020206020404" pitchFamily="34" charset="0"/>
              </a:rPr>
              <a:t>“My Accrual Balances”</a:t>
            </a:r>
          </a:p>
          <a:p>
            <a:pPr marL="0" indent="0" algn="ctr">
              <a:spcBef>
                <a:spcPct val="0"/>
              </a:spcBef>
              <a:spcAft>
                <a:spcPts val="600"/>
              </a:spcAft>
              <a:buNone/>
            </a:pPr>
            <a:endParaRPr lang="en-US" sz="2000" b="1" dirty="0">
              <a:solidFill>
                <a:schemeClr val="accent2"/>
              </a:solidFill>
              <a:latin typeface="Copperplate Gothic Bold" panose="020E0705020206020404" pitchFamily="34" charset="0"/>
              <a:ea typeface="+mn-lt"/>
              <a:cs typeface="+mn-lt"/>
            </a:endParaRPr>
          </a:p>
          <a:p>
            <a:pPr marL="0" indent="0" algn="ctr">
              <a:spcBef>
                <a:spcPct val="0"/>
              </a:spcBef>
              <a:spcAft>
                <a:spcPts val="600"/>
              </a:spcAft>
              <a:buNone/>
            </a:pPr>
            <a:endParaRPr lang="en-US" sz="2000" b="1" dirty="0">
              <a:latin typeface="Castellar" panose="020A0402060406010301" pitchFamily="18" charset="0"/>
              <a:ea typeface="+mn-lt"/>
              <a:cs typeface="+mn-lt"/>
            </a:endParaRPr>
          </a:p>
        </p:txBody>
      </p:sp>
      <p:pic>
        <p:nvPicPr>
          <p:cNvPr id="6" name="Picture 5">
            <a:extLst>
              <a:ext uri="{FF2B5EF4-FFF2-40B4-BE49-F238E27FC236}">
                <a16:creationId xmlns:a16="http://schemas.microsoft.com/office/drawing/2014/main" id="{7D4B4FD9-50EE-43A4-843E-CE9EC3411BE0}"/>
              </a:ext>
            </a:extLst>
          </p:cNvPr>
          <p:cNvPicPr>
            <a:picLocks noChangeAspect="1"/>
          </p:cNvPicPr>
          <p:nvPr/>
        </p:nvPicPr>
        <p:blipFill>
          <a:blip r:embed="rId2"/>
          <a:stretch>
            <a:fillRect/>
          </a:stretch>
        </p:blipFill>
        <p:spPr>
          <a:xfrm>
            <a:off x="762000" y="1905000"/>
            <a:ext cx="7830157" cy="4191000"/>
          </a:xfrm>
          <a:prstGeom prst="rect">
            <a:avLst/>
          </a:prstGeom>
        </p:spPr>
      </p:pic>
    </p:spTree>
    <p:extLst>
      <p:ext uri="{BB962C8B-B14F-4D97-AF65-F5344CB8AC3E}">
        <p14:creationId xmlns:p14="http://schemas.microsoft.com/office/powerpoint/2010/main" val="6605462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1B6C-4286-A67C-F278-E26CCDB363B7}"/>
              </a:ext>
            </a:extLst>
          </p:cNvPr>
          <p:cNvSpPr>
            <a:spLocks noGrp="1"/>
          </p:cNvSpPr>
          <p:nvPr>
            <p:ph type="title"/>
          </p:nvPr>
        </p:nvSpPr>
        <p:spPr>
          <a:xfrm>
            <a:off x="189689" y="1123837"/>
            <a:ext cx="2210611" cy="1038177"/>
          </a:xfrm>
        </p:spPr>
        <p:txBody>
          <a:bodyPr vert="horz" lIns="91440" tIns="45720" rIns="91440" bIns="45720" rtlCol="0" anchor="b">
            <a:normAutofit/>
          </a:bodyPr>
          <a:lstStyle/>
          <a:p>
            <a:endParaRPr lang="en-US" sz="2100" dirty="0"/>
          </a:p>
          <a:p>
            <a:pPr>
              <a:spcAft>
                <a:spcPct val="0"/>
              </a:spcAft>
            </a:pPr>
            <a:endParaRPr lang="en-US" sz="2100" dirty="0"/>
          </a:p>
        </p:txBody>
      </p:sp>
      <p:sp>
        <p:nvSpPr>
          <p:cNvPr id="60" name="Content Placeholder 59">
            <a:extLst>
              <a:ext uri="{FF2B5EF4-FFF2-40B4-BE49-F238E27FC236}">
                <a16:creationId xmlns:a16="http://schemas.microsoft.com/office/drawing/2014/main" id="{D87A5454-190B-095B-4F54-C558102B30A8}"/>
              </a:ext>
            </a:extLst>
          </p:cNvPr>
          <p:cNvSpPr>
            <a:spLocks noGrp="1"/>
          </p:cNvSpPr>
          <p:nvPr>
            <p:ph idx="1"/>
          </p:nvPr>
        </p:nvSpPr>
        <p:spPr>
          <a:xfrm>
            <a:off x="-46434" y="578830"/>
            <a:ext cx="9143999" cy="2128189"/>
          </a:xfrm>
        </p:spPr>
        <p:txBody>
          <a:bodyPr vert="horz" lIns="91440" tIns="45720" rIns="91440" bIns="45720" rtlCol="0" anchor="t">
            <a:noAutofit/>
          </a:bodyPr>
          <a:lstStyle/>
          <a:p>
            <a:pPr marL="0" indent="0" algn="ctr">
              <a:spcBef>
                <a:spcPct val="0"/>
              </a:spcBef>
              <a:spcAft>
                <a:spcPts val="600"/>
              </a:spcAft>
              <a:buNone/>
            </a:pPr>
            <a:r>
              <a:rPr lang="en-US" sz="3200" b="1" dirty="0">
                <a:solidFill>
                  <a:srgbClr val="00B0F0"/>
                </a:solidFill>
                <a:latin typeface="Copperplate Gothic Bold" panose="020E0705020206020404" pitchFamily="34" charset="0"/>
              </a:rPr>
              <a:t>How do you start a time off request from this screen?</a:t>
            </a:r>
          </a:p>
          <a:p>
            <a:pPr marL="0" indent="0" algn="ctr">
              <a:spcBef>
                <a:spcPct val="0"/>
              </a:spcBef>
              <a:spcAft>
                <a:spcPts val="600"/>
              </a:spcAft>
              <a:buNone/>
            </a:pPr>
            <a:endParaRPr lang="en-US" sz="2000" b="1" dirty="0">
              <a:latin typeface="Castellar" panose="020A0402060406010301" pitchFamily="18" charset="0"/>
            </a:endParaRPr>
          </a:p>
        </p:txBody>
      </p:sp>
      <p:pic>
        <p:nvPicPr>
          <p:cNvPr id="4" name="Picture 4" descr="Graphical user interface, text, application&#10;&#10;Description automatically generated">
            <a:extLst>
              <a:ext uri="{FF2B5EF4-FFF2-40B4-BE49-F238E27FC236}">
                <a16:creationId xmlns:a16="http://schemas.microsoft.com/office/drawing/2014/main" id="{1D9E9BF5-A5DE-A01E-CE33-91F3D7C02B8C}"/>
              </a:ext>
            </a:extLst>
          </p:cNvPr>
          <p:cNvPicPr>
            <a:picLocks noChangeAspect="1"/>
          </p:cNvPicPr>
          <p:nvPr/>
        </p:nvPicPr>
        <p:blipFill rotWithShape="1">
          <a:blip r:embed="rId2"/>
          <a:srcRect r="5789" b="-1"/>
          <a:stretch/>
        </p:blipFill>
        <p:spPr>
          <a:xfrm>
            <a:off x="96821" y="1994875"/>
            <a:ext cx="8857490" cy="3948725"/>
          </a:xfrm>
          <a:prstGeom prst="rect">
            <a:avLst/>
          </a:prstGeom>
        </p:spPr>
      </p:pic>
    </p:spTree>
    <p:extLst>
      <p:ext uri="{BB962C8B-B14F-4D97-AF65-F5344CB8AC3E}">
        <p14:creationId xmlns:p14="http://schemas.microsoft.com/office/powerpoint/2010/main" val="33234700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1B6C-4286-A67C-F278-E26CCDB363B7}"/>
              </a:ext>
            </a:extLst>
          </p:cNvPr>
          <p:cNvSpPr>
            <a:spLocks noGrp="1"/>
          </p:cNvSpPr>
          <p:nvPr>
            <p:ph type="title"/>
          </p:nvPr>
        </p:nvSpPr>
        <p:spPr>
          <a:xfrm>
            <a:off x="189689" y="1123837"/>
            <a:ext cx="2210611" cy="1038177"/>
          </a:xfrm>
        </p:spPr>
        <p:txBody>
          <a:bodyPr vert="horz" lIns="91440" tIns="45720" rIns="91440" bIns="45720" rtlCol="0" anchor="b">
            <a:normAutofit/>
          </a:bodyPr>
          <a:lstStyle/>
          <a:p>
            <a:endParaRPr lang="en-US" sz="2100" dirty="0"/>
          </a:p>
          <a:p>
            <a:pPr>
              <a:spcAft>
                <a:spcPct val="0"/>
              </a:spcAft>
            </a:pPr>
            <a:endParaRPr lang="en-US" sz="2100" dirty="0"/>
          </a:p>
        </p:txBody>
      </p:sp>
      <p:sp>
        <p:nvSpPr>
          <p:cNvPr id="60" name="Content Placeholder 59">
            <a:extLst>
              <a:ext uri="{FF2B5EF4-FFF2-40B4-BE49-F238E27FC236}">
                <a16:creationId xmlns:a16="http://schemas.microsoft.com/office/drawing/2014/main" id="{D87A5454-190B-095B-4F54-C558102B30A8}"/>
              </a:ext>
            </a:extLst>
          </p:cNvPr>
          <p:cNvSpPr>
            <a:spLocks noGrp="1"/>
          </p:cNvSpPr>
          <p:nvPr>
            <p:ph idx="1"/>
          </p:nvPr>
        </p:nvSpPr>
        <p:spPr>
          <a:xfrm>
            <a:off x="0" y="304800"/>
            <a:ext cx="9143999" cy="1857213"/>
          </a:xfrm>
        </p:spPr>
        <p:txBody>
          <a:bodyPr vert="horz" lIns="91440" tIns="45720" rIns="91440" bIns="45720" rtlCol="0" anchor="t">
            <a:noAutofit/>
          </a:bodyPr>
          <a:lstStyle/>
          <a:p>
            <a:pPr marL="0" indent="0" algn="ctr">
              <a:spcBef>
                <a:spcPct val="0"/>
              </a:spcBef>
              <a:spcAft>
                <a:spcPts val="600"/>
              </a:spcAft>
              <a:buNone/>
            </a:pPr>
            <a:r>
              <a:rPr lang="en-US" sz="3200" b="1" dirty="0">
                <a:solidFill>
                  <a:srgbClr val="00B0F0"/>
                </a:solidFill>
                <a:latin typeface="Copperplate Gothic Bold" panose="020E0705020206020404" pitchFamily="34" charset="0"/>
              </a:rPr>
              <a:t>My Accrual Balances</a:t>
            </a:r>
          </a:p>
          <a:p>
            <a:pPr marL="0" indent="0" algn="ctr">
              <a:spcBef>
                <a:spcPct val="0"/>
              </a:spcBef>
              <a:spcAft>
                <a:spcPts val="600"/>
              </a:spcAft>
              <a:buNone/>
            </a:pPr>
            <a:r>
              <a:rPr lang="en-US" sz="3200" b="1" dirty="0">
                <a:solidFill>
                  <a:srgbClr val="00B0F0"/>
                </a:solidFill>
                <a:latin typeface="Copperplate Gothic Bold" panose="020E0705020206020404" pitchFamily="34" charset="0"/>
              </a:rPr>
              <a:t>to request time off click on the drop down</a:t>
            </a:r>
          </a:p>
        </p:txBody>
      </p:sp>
      <p:pic>
        <p:nvPicPr>
          <p:cNvPr id="4" name="Picture 4" descr="Graphical user interface, text, application&#10;&#10;Description automatically generated">
            <a:extLst>
              <a:ext uri="{FF2B5EF4-FFF2-40B4-BE49-F238E27FC236}">
                <a16:creationId xmlns:a16="http://schemas.microsoft.com/office/drawing/2014/main" id="{1D9E9BF5-A5DE-A01E-CE33-91F3D7C02B8C}"/>
              </a:ext>
            </a:extLst>
          </p:cNvPr>
          <p:cNvPicPr>
            <a:picLocks noChangeAspect="1"/>
          </p:cNvPicPr>
          <p:nvPr/>
        </p:nvPicPr>
        <p:blipFill rotWithShape="1">
          <a:blip r:embed="rId2"/>
          <a:srcRect r="5789" b="-1"/>
          <a:stretch/>
        </p:blipFill>
        <p:spPr>
          <a:xfrm>
            <a:off x="304800" y="2362200"/>
            <a:ext cx="8531405" cy="3803354"/>
          </a:xfrm>
          <a:prstGeom prst="rect">
            <a:avLst/>
          </a:prstGeom>
        </p:spPr>
      </p:pic>
      <p:sp>
        <p:nvSpPr>
          <p:cNvPr id="3" name="Arrow: Left 2">
            <a:extLst>
              <a:ext uri="{FF2B5EF4-FFF2-40B4-BE49-F238E27FC236}">
                <a16:creationId xmlns:a16="http://schemas.microsoft.com/office/drawing/2014/main" id="{545974C1-FF17-463A-9355-FA503A1FD1A8}"/>
              </a:ext>
            </a:extLst>
          </p:cNvPr>
          <p:cNvSpPr/>
          <p:nvPr/>
        </p:nvSpPr>
        <p:spPr>
          <a:xfrm>
            <a:off x="5638800" y="2895600"/>
            <a:ext cx="1066800" cy="304800"/>
          </a:xfrm>
          <a:prstGeom prst="leftArrow">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5944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4DA9-CDAB-9729-78F0-E16E152D9DE9}"/>
              </a:ext>
            </a:extLst>
          </p:cNvPr>
          <p:cNvSpPr>
            <a:spLocks noGrp="1"/>
          </p:cNvSpPr>
          <p:nvPr>
            <p:ph type="title"/>
          </p:nvPr>
        </p:nvSpPr>
        <p:spPr>
          <a:xfrm>
            <a:off x="304800" y="76200"/>
            <a:ext cx="8468245" cy="2819400"/>
          </a:xfrm>
        </p:spPr>
        <p:txBody>
          <a:bodyPr vert="horz" lIns="91440" tIns="45720" rIns="91440" bIns="45720" rtlCol="0">
            <a:normAutofit/>
          </a:bodyPr>
          <a:lstStyle/>
          <a:p>
            <a:pPr algn="ctr"/>
            <a:r>
              <a:rPr lang="en-US" sz="2400" spc="-100" dirty="0">
                <a:solidFill>
                  <a:srgbClr val="00B0F0"/>
                </a:solidFill>
                <a:latin typeface="Copperplate Gothic Bold" panose="020E0705020206020404" pitchFamily="34" charset="0"/>
              </a:rPr>
              <a:t>“My Timesheet” </a:t>
            </a:r>
            <a:br>
              <a:rPr lang="en-US" sz="2400" spc="-100" dirty="0">
                <a:solidFill>
                  <a:srgbClr val="00B0F0"/>
                </a:solidFill>
                <a:latin typeface="Copperplate Gothic Bold" panose="020E0705020206020404" pitchFamily="34" charset="0"/>
              </a:rPr>
            </a:br>
            <a:r>
              <a:rPr lang="en-US" sz="2400" spc="-100" dirty="0">
                <a:solidFill>
                  <a:srgbClr val="00B0F0"/>
                </a:solidFill>
                <a:latin typeface="Copperplate Gothic Bold" panose="020E0705020206020404" pitchFamily="34" charset="0"/>
              </a:rPr>
              <a:t>is below the Start widget </a:t>
            </a:r>
            <a:br>
              <a:rPr lang="en-US" sz="2400" spc="-100" dirty="0">
                <a:solidFill>
                  <a:srgbClr val="00B0F0"/>
                </a:solidFill>
                <a:latin typeface="Copperplate Gothic Bold" panose="020E0705020206020404" pitchFamily="34" charset="0"/>
              </a:rPr>
            </a:br>
            <a:br>
              <a:rPr lang="en-US" sz="2400" spc="-100" dirty="0">
                <a:solidFill>
                  <a:srgbClr val="00B0F0"/>
                </a:solidFill>
                <a:latin typeface="Copperplate Gothic Bold" panose="020E0705020206020404" pitchFamily="34" charset="0"/>
              </a:rPr>
            </a:br>
            <a:r>
              <a:rPr lang="en-US" sz="2400" spc="-100" dirty="0">
                <a:solidFill>
                  <a:srgbClr val="00B0F0"/>
                </a:solidFill>
                <a:latin typeface="Copperplate Gothic Bold" panose="020E0705020206020404" pitchFamily="34" charset="0"/>
              </a:rPr>
              <a:t>this is where you can clock in/out and change locations</a:t>
            </a:r>
            <a:br>
              <a:rPr lang="en-US" sz="2400" spc="-100" dirty="0">
                <a:solidFill>
                  <a:srgbClr val="00B0F0"/>
                </a:solidFill>
                <a:latin typeface="Copperplate Gothic Bold" panose="020E0705020206020404" pitchFamily="34" charset="0"/>
              </a:rPr>
            </a:br>
            <a:br>
              <a:rPr lang="en-US" sz="2400" spc="-100" dirty="0">
                <a:solidFill>
                  <a:srgbClr val="00B0F0"/>
                </a:solidFill>
                <a:latin typeface="Copperplate Gothic Bold" panose="020E0705020206020404" pitchFamily="34" charset="0"/>
              </a:rPr>
            </a:br>
            <a:r>
              <a:rPr lang="en-US" sz="2400" spc="-100" dirty="0">
                <a:solidFill>
                  <a:srgbClr val="00B0F0"/>
                </a:solidFill>
                <a:latin typeface="Copperplate Gothic Bold" panose="020E0705020206020404" pitchFamily="34" charset="0"/>
              </a:rPr>
              <a:t>You are also able to access your current timesheet by clicking ”My Timesheet”</a:t>
            </a:r>
          </a:p>
        </p:txBody>
      </p:sp>
      <p:pic>
        <p:nvPicPr>
          <p:cNvPr id="6" name="Picture 5">
            <a:extLst>
              <a:ext uri="{FF2B5EF4-FFF2-40B4-BE49-F238E27FC236}">
                <a16:creationId xmlns:a16="http://schemas.microsoft.com/office/drawing/2014/main" id="{09F2A6DE-6A59-468F-B6C1-5039EB71049C}"/>
              </a:ext>
            </a:extLst>
          </p:cNvPr>
          <p:cNvPicPr>
            <a:picLocks noChangeAspect="1"/>
          </p:cNvPicPr>
          <p:nvPr/>
        </p:nvPicPr>
        <p:blipFill>
          <a:blip r:embed="rId2"/>
          <a:stretch>
            <a:fillRect/>
          </a:stretch>
        </p:blipFill>
        <p:spPr>
          <a:xfrm>
            <a:off x="1219200" y="2819400"/>
            <a:ext cx="6450862" cy="3352800"/>
          </a:xfrm>
          <a:prstGeom prst="rect">
            <a:avLst/>
          </a:prstGeom>
        </p:spPr>
      </p:pic>
    </p:spTree>
    <p:extLst>
      <p:ext uri="{BB962C8B-B14F-4D97-AF65-F5344CB8AC3E}">
        <p14:creationId xmlns:p14="http://schemas.microsoft.com/office/powerpoint/2010/main" val="388929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C673-98E3-9B5F-2ED9-4AFDAF4A7DB3}"/>
              </a:ext>
            </a:extLst>
          </p:cNvPr>
          <p:cNvSpPr>
            <a:spLocks noGrp="1"/>
          </p:cNvSpPr>
          <p:nvPr>
            <p:ph type="title"/>
          </p:nvPr>
        </p:nvSpPr>
        <p:spPr>
          <a:xfrm>
            <a:off x="766002" y="228600"/>
            <a:ext cx="7658146" cy="2590800"/>
          </a:xfrm>
        </p:spPr>
        <p:txBody>
          <a:bodyPr vert="horz" lIns="91440" tIns="45720" rIns="91440" bIns="45720" rtlCol="0" anchor="b">
            <a:normAutofit/>
          </a:bodyPr>
          <a:lstStyle/>
          <a:p>
            <a:pPr algn="ctr">
              <a:spcAft>
                <a:spcPct val="0"/>
              </a:spcAft>
            </a:pPr>
            <a:r>
              <a:rPr lang="en-US" sz="3600" b="1" spc="-100" dirty="0">
                <a:solidFill>
                  <a:srgbClr val="00B0F0"/>
                </a:solidFill>
                <a:latin typeface="Copperplate Gothic Bold" panose="020E0705020206020404" pitchFamily="34" charset="0"/>
              </a:rPr>
              <a:t>Current Time Sheet </a:t>
            </a:r>
            <a:br>
              <a:rPr lang="en-US" sz="3600" b="1" spc="-100" dirty="0">
                <a:solidFill>
                  <a:srgbClr val="00B0F0"/>
                </a:solidFill>
                <a:latin typeface="Copperplate Gothic Bold" panose="020E0705020206020404" pitchFamily="34" charset="0"/>
              </a:rPr>
            </a:br>
            <a:br>
              <a:rPr lang="en-US" sz="3600" b="1" spc="-100" dirty="0">
                <a:solidFill>
                  <a:srgbClr val="00B0F0"/>
                </a:solidFill>
                <a:latin typeface="Copperplate Gothic Bold" panose="020E0705020206020404" pitchFamily="34" charset="0"/>
              </a:rPr>
            </a:br>
            <a:r>
              <a:rPr lang="en-US" sz="3600" b="1" spc="-100" dirty="0">
                <a:solidFill>
                  <a:srgbClr val="00B0F0"/>
                </a:solidFill>
                <a:latin typeface="Copperplate Gothic Bold" panose="020E0705020206020404" pitchFamily="34" charset="0"/>
              </a:rPr>
              <a:t>What is the problem with this timesheet? </a:t>
            </a:r>
            <a:br>
              <a:rPr lang="en-US" sz="3600" b="1" spc="-100" dirty="0">
                <a:latin typeface="Copperplate Gothic Bold" panose="020E0705020206020404" pitchFamily="34" charset="0"/>
              </a:rPr>
            </a:br>
            <a:endParaRPr lang="en-US" sz="3600" b="1" spc="-100" dirty="0">
              <a:latin typeface="Copperplate Gothic Bold" panose="020E0705020206020404" pitchFamily="34" charset="0"/>
            </a:endParaRPr>
          </a:p>
        </p:txBody>
      </p:sp>
      <p:pic>
        <p:nvPicPr>
          <p:cNvPr id="7" name="Content Placeholder 6">
            <a:extLst>
              <a:ext uri="{FF2B5EF4-FFF2-40B4-BE49-F238E27FC236}">
                <a16:creationId xmlns:a16="http://schemas.microsoft.com/office/drawing/2014/main" id="{9A85315B-E2AD-494E-9FAA-9D7136F35C69}"/>
              </a:ext>
            </a:extLst>
          </p:cNvPr>
          <p:cNvPicPr>
            <a:picLocks noGrp="1" noChangeAspect="1"/>
          </p:cNvPicPr>
          <p:nvPr>
            <p:ph idx="1"/>
          </p:nvPr>
        </p:nvPicPr>
        <p:blipFill>
          <a:blip r:embed="rId2"/>
          <a:stretch>
            <a:fillRect/>
          </a:stretch>
        </p:blipFill>
        <p:spPr>
          <a:xfrm>
            <a:off x="762000" y="2362200"/>
            <a:ext cx="7649131" cy="3657600"/>
          </a:xfrm>
        </p:spPr>
      </p:pic>
    </p:spTree>
    <p:extLst>
      <p:ext uri="{BB962C8B-B14F-4D97-AF65-F5344CB8AC3E}">
        <p14:creationId xmlns:p14="http://schemas.microsoft.com/office/powerpoint/2010/main" val="35267507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C673-98E3-9B5F-2ED9-4AFDAF4A7DB3}"/>
              </a:ext>
            </a:extLst>
          </p:cNvPr>
          <p:cNvSpPr>
            <a:spLocks noGrp="1"/>
          </p:cNvSpPr>
          <p:nvPr>
            <p:ph type="title"/>
          </p:nvPr>
        </p:nvSpPr>
        <p:spPr>
          <a:xfrm>
            <a:off x="571500" y="152400"/>
            <a:ext cx="8001000" cy="2209800"/>
          </a:xfrm>
        </p:spPr>
        <p:txBody>
          <a:bodyPr vert="horz" lIns="91440" tIns="45720" rIns="91440" bIns="45720" rtlCol="0" anchor="b">
            <a:normAutofit fontScale="90000"/>
          </a:bodyPr>
          <a:lstStyle/>
          <a:p>
            <a:pPr algn="ctr">
              <a:spcAft>
                <a:spcPct val="0"/>
              </a:spcAft>
            </a:pPr>
            <a:br>
              <a:rPr lang="en-US" sz="3600" b="1" spc="-100" dirty="0">
                <a:latin typeface="Castellar" panose="020A0402060406010301" pitchFamily="18" charset="0"/>
              </a:rPr>
            </a:br>
            <a:br>
              <a:rPr lang="en-US" sz="3600" b="1" spc="-100" dirty="0">
                <a:latin typeface="Castellar" panose="020A0402060406010301" pitchFamily="18" charset="0"/>
              </a:rPr>
            </a:br>
            <a:br>
              <a:rPr lang="en-US" sz="3600" b="1" spc="-100" dirty="0">
                <a:latin typeface="Castellar" panose="020A0402060406010301" pitchFamily="18" charset="0"/>
              </a:rPr>
            </a:br>
            <a:r>
              <a:rPr lang="en-US" sz="3600" b="1" spc="-100" dirty="0">
                <a:solidFill>
                  <a:srgbClr val="00B0F0"/>
                </a:solidFill>
                <a:latin typeface="Copperplate Gothic Bold" panose="020E0705020206020404" pitchFamily="34" charset="0"/>
              </a:rPr>
              <a:t>Missing punches!</a:t>
            </a:r>
            <a:br>
              <a:rPr lang="en-US" sz="3600" b="1" spc="-100" dirty="0">
                <a:solidFill>
                  <a:srgbClr val="00B0F0"/>
                </a:solidFill>
                <a:latin typeface="Copperplate Gothic Bold" panose="020E0705020206020404" pitchFamily="34" charset="0"/>
              </a:rPr>
            </a:br>
            <a:br>
              <a:rPr lang="en-US" sz="3600" b="1" spc="-100" dirty="0">
                <a:solidFill>
                  <a:srgbClr val="00B0F0"/>
                </a:solidFill>
                <a:latin typeface="Copperplate Gothic Bold" panose="020E0705020206020404" pitchFamily="34" charset="0"/>
              </a:rPr>
            </a:br>
            <a:r>
              <a:rPr lang="en-US" sz="3600" b="1" spc="-100" dirty="0">
                <a:solidFill>
                  <a:srgbClr val="00B0F0"/>
                </a:solidFill>
                <a:latin typeface="Copperplate Gothic Bold" panose="020E0705020206020404" pitchFamily="34" charset="0"/>
              </a:rPr>
              <a:t>How do we fix the missing punches?</a:t>
            </a:r>
            <a:br>
              <a:rPr lang="en-US" sz="3600" b="1" spc="-100" dirty="0">
                <a:latin typeface="Copperplate Gothic Bold" panose="020E0705020206020404" pitchFamily="34" charset="0"/>
              </a:rPr>
            </a:br>
            <a:endParaRPr lang="en-US" sz="3600" b="1" spc="-100" dirty="0">
              <a:latin typeface="Copperplate Gothic Bold" panose="020E0705020206020404" pitchFamily="34" charset="0"/>
            </a:endParaRPr>
          </a:p>
        </p:txBody>
      </p:sp>
      <p:pic>
        <p:nvPicPr>
          <p:cNvPr id="15" name="Content Placeholder 14">
            <a:extLst>
              <a:ext uri="{FF2B5EF4-FFF2-40B4-BE49-F238E27FC236}">
                <a16:creationId xmlns:a16="http://schemas.microsoft.com/office/drawing/2014/main" id="{B9321735-FFB1-4858-A4CA-9053084AFA67}"/>
              </a:ext>
            </a:extLst>
          </p:cNvPr>
          <p:cNvPicPr>
            <a:picLocks noGrp="1" noChangeAspect="1"/>
          </p:cNvPicPr>
          <p:nvPr>
            <p:ph idx="1"/>
          </p:nvPr>
        </p:nvPicPr>
        <p:blipFill>
          <a:blip r:embed="rId2"/>
          <a:stretch>
            <a:fillRect/>
          </a:stretch>
        </p:blipFill>
        <p:spPr>
          <a:xfrm>
            <a:off x="1676400" y="1953491"/>
            <a:ext cx="6092789" cy="4114800"/>
          </a:xfrm>
        </p:spPr>
      </p:pic>
    </p:spTree>
    <p:extLst>
      <p:ext uri="{BB962C8B-B14F-4D97-AF65-F5344CB8AC3E}">
        <p14:creationId xmlns:p14="http://schemas.microsoft.com/office/powerpoint/2010/main" val="37271269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2084-54EA-6202-EA73-CA517B35F829}"/>
              </a:ext>
            </a:extLst>
          </p:cNvPr>
          <p:cNvSpPr>
            <a:spLocks noGrp="1"/>
          </p:cNvSpPr>
          <p:nvPr>
            <p:ph type="title"/>
          </p:nvPr>
        </p:nvSpPr>
        <p:spPr>
          <a:xfrm>
            <a:off x="0" y="152400"/>
            <a:ext cx="9144000" cy="1554827"/>
          </a:xfrm>
        </p:spPr>
        <p:txBody>
          <a:bodyPr vert="horz" lIns="91440" tIns="45720" rIns="91440" bIns="45720" rtlCol="0" anchor="b">
            <a:normAutofit fontScale="90000"/>
          </a:bodyPr>
          <a:lstStyle/>
          <a:p>
            <a:pPr algn="ctr">
              <a:spcAft>
                <a:spcPct val="0"/>
              </a:spcAft>
            </a:pPr>
            <a:r>
              <a:rPr lang="en-US" sz="2800" b="1" spc="-100" dirty="0">
                <a:solidFill>
                  <a:srgbClr val="00B0F0"/>
                </a:solidFill>
                <a:latin typeface="Copperplate Gothic Bold" panose="020E0705020206020404" pitchFamily="34" charset="0"/>
              </a:rPr>
              <a:t>Timesheet Change Request!</a:t>
            </a:r>
            <a:br>
              <a:rPr lang="en-US" sz="2800" b="1" spc="-100" dirty="0">
                <a:solidFill>
                  <a:srgbClr val="00B0F0"/>
                </a:solidFill>
                <a:latin typeface="Copperplate Gothic Bold" panose="020E0705020206020404" pitchFamily="34" charset="0"/>
              </a:rPr>
            </a:br>
            <a:endParaRPr lang="en-US" sz="2800" b="1" spc="-100" dirty="0">
              <a:solidFill>
                <a:srgbClr val="00B0F0"/>
              </a:solidFill>
              <a:latin typeface="Copperplate Gothic Bold" panose="020E0705020206020404" pitchFamily="34" charset="0"/>
            </a:endParaRPr>
          </a:p>
          <a:p>
            <a:pPr algn="ctr">
              <a:spcAft>
                <a:spcPct val="0"/>
              </a:spcAft>
            </a:pPr>
            <a:r>
              <a:rPr lang="en-US" sz="2800" b="1" spc="-100" dirty="0">
                <a:solidFill>
                  <a:srgbClr val="00B0F0"/>
                </a:solidFill>
                <a:latin typeface="Copperplate Gothic Bold" panose="020E0705020206020404" pitchFamily="34" charset="0"/>
              </a:rPr>
              <a:t>In the upper right-hand corner </a:t>
            </a:r>
            <a:br>
              <a:rPr lang="en-US" sz="2800" b="1" spc="-100" dirty="0">
                <a:solidFill>
                  <a:srgbClr val="00B0F0"/>
                </a:solidFill>
                <a:latin typeface="Copperplate Gothic Bold" panose="020E0705020206020404" pitchFamily="34" charset="0"/>
              </a:rPr>
            </a:br>
            <a:r>
              <a:rPr lang="en-US" sz="2800" b="1" spc="-100" dirty="0">
                <a:solidFill>
                  <a:srgbClr val="00B0F0"/>
                </a:solidFill>
                <a:latin typeface="Copperplate Gothic Bold" panose="020E0705020206020404" pitchFamily="34" charset="0"/>
              </a:rPr>
              <a:t>of your time sheet choose Change Request</a:t>
            </a:r>
          </a:p>
        </p:txBody>
      </p:sp>
      <p:pic>
        <p:nvPicPr>
          <p:cNvPr id="5" name="Picture 4">
            <a:extLst>
              <a:ext uri="{FF2B5EF4-FFF2-40B4-BE49-F238E27FC236}">
                <a16:creationId xmlns:a16="http://schemas.microsoft.com/office/drawing/2014/main" id="{1C85A6EF-B5EA-4E0F-9E07-FA4AC55690D4}"/>
              </a:ext>
            </a:extLst>
          </p:cNvPr>
          <p:cNvPicPr>
            <a:picLocks noChangeAspect="1"/>
          </p:cNvPicPr>
          <p:nvPr/>
        </p:nvPicPr>
        <p:blipFill>
          <a:blip r:embed="rId2"/>
          <a:stretch>
            <a:fillRect/>
          </a:stretch>
        </p:blipFill>
        <p:spPr>
          <a:xfrm>
            <a:off x="76200" y="1905000"/>
            <a:ext cx="9067800" cy="4027952"/>
          </a:xfrm>
          <a:prstGeom prst="rect">
            <a:avLst/>
          </a:prstGeom>
        </p:spPr>
      </p:pic>
      <p:sp>
        <p:nvSpPr>
          <p:cNvPr id="10" name="Oval 9">
            <a:extLst>
              <a:ext uri="{FF2B5EF4-FFF2-40B4-BE49-F238E27FC236}">
                <a16:creationId xmlns:a16="http://schemas.microsoft.com/office/drawing/2014/main" id="{40A4FD42-E817-4A08-B306-D8D9FF15941A}"/>
              </a:ext>
            </a:extLst>
          </p:cNvPr>
          <p:cNvSpPr/>
          <p:nvPr/>
        </p:nvSpPr>
        <p:spPr>
          <a:xfrm>
            <a:off x="7924800" y="2057400"/>
            <a:ext cx="990600" cy="533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A245B7A0-EF59-4E0A-85D5-5CD9DC98E973}"/>
              </a:ext>
            </a:extLst>
          </p:cNvPr>
          <p:cNvSpPr/>
          <p:nvPr/>
        </p:nvSpPr>
        <p:spPr>
          <a:xfrm>
            <a:off x="7848600" y="1905000"/>
            <a:ext cx="533400" cy="30480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6" name="Content Placeholder 5">
            <a:extLst>
              <a:ext uri="{FF2B5EF4-FFF2-40B4-BE49-F238E27FC236}">
                <a16:creationId xmlns:a16="http://schemas.microsoft.com/office/drawing/2014/main" id="{BE753104-3755-246A-C9E7-A686936090F3}"/>
              </a:ext>
            </a:extLst>
          </p:cNvPr>
          <p:cNvSpPr>
            <a:spLocks noGrp="1"/>
          </p:cNvSpPr>
          <p:nvPr>
            <p:ph idx="1"/>
          </p:nvPr>
        </p:nvSpPr>
        <p:spPr>
          <a:xfrm>
            <a:off x="1447800" y="2034309"/>
            <a:ext cx="7162800" cy="3450613"/>
          </a:xfrm>
        </p:spPr>
        <p:txBody>
          <a:bodyPr/>
          <a:lstStyle/>
          <a:p>
            <a:endParaRPr lang="en-US" dirty="0"/>
          </a:p>
          <a:p>
            <a:endParaRPr lang="en-US" dirty="0"/>
          </a:p>
        </p:txBody>
      </p:sp>
    </p:spTree>
    <p:extLst>
      <p:ext uri="{BB962C8B-B14F-4D97-AF65-F5344CB8AC3E}">
        <p14:creationId xmlns:p14="http://schemas.microsoft.com/office/powerpoint/2010/main" val="42245246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D739-6AD3-4FC4-4372-CA6D8511F793}"/>
              </a:ext>
            </a:extLst>
          </p:cNvPr>
          <p:cNvSpPr>
            <a:spLocks noGrp="1"/>
          </p:cNvSpPr>
          <p:nvPr>
            <p:ph type="title"/>
          </p:nvPr>
        </p:nvSpPr>
        <p:spPr>
          <a:xfrm>
            <a:off x="1443491" y="533400"/>
            <a:ext cx="6251303" cy="1320355"/>
          </a:xfrm>
        </p:spPr>
        <p:txBody>
          <a:bodyPr>
            <a:noAutofit/>
          </a:bodyPr>
          <a:lstStyle/>
          <a:p>
            <a:r>
              <a:rPr lang="en-US" b="1" spc="-100" dirty="0">
                <a:solidFill>
                  <a:srgbClr val="00B0F0"/>
                </a:solidFill>
                <a:latin typeface="Copperplate Gothic Bold" panose="020E0705020206020404" pitchFamily="34" charset="0"/>
              </a:rPr>
              <a:t>Timesheet Change Request!</a:t>
            </a:r>
            <a:br>
              <a:rPr lang="en-US" b="1" spc="-100" dirty="0">
                <a:solidFill>
                  <a:srgbClr val="00B0F0"/>
                </a:solidFill>
                <a:latin typeface="Copperplate Gothic Bold" panose="020E0705020206020404" pitchFamily="34" charset="0"/>
              </a:rPr>
            </a:br>
            <a:endParaRPr lang="en-US" dirty="0"/>
          </a:p>
        </p:txBody>
      </p:sp>
      <p:pic>
        <p:nvPicPr>
          <p:cNvPr id="4" name="Content Placeholder 6">
            <a:extLst>
              <a:ext uri="{FF2B5EF4-FFF2-40B4-BE49-F238E27FC236}">
                <a16:creationId xmlns:a16="http://schemas.microsoft.com/office/drawing/2014/main" id="{75F233C1-E1FB-B7B8-6776-3D695F09DCAB}"/>
              </a:ext>
            </a:extLst>
          </p:cNvPr>
          <p:cNvPicPr>
            <a:picLocks noGrp="1" noChangeAspect="1"/>
          </p:cNvPicPr>
          <p:nvPr>
            <p:ph idx="1"/>
          </p:nvPr>
        </p:nvPicPr>
        <p:blipFill>
          <a:blip r:embed="rId2"/>
          <a:stretch>
            <a:fillRect/>
          </a:stretch>
        </p:blipFill>
        <p:spPr>
          <a:xfrm>
            <a:off x="1443491" y="2812372"/>
            <a:ext cx="6405109" cy="1857143"/>
          </a:xfrm>
        </p:spPr>
      </p:pic>
      <p:sp>
        <p:nvSpPr>
          <p:cNvPr id="5" name="Arrow: Down 4">
            <a:extLst>
              <a:ext uri="{FF2B5EF4-FFF2-40B4-BE49-F238E27FC236}">
                <a16:creationId xmlns:a16="http://schemas.microsoft.com/office/drawing/2014/main" id="{F6CAD5D7-BD4A-48FA-AC65-3CB9F99FFE55}"/>
              </a:ext>
            </a:extLst>
          </p:cNvPr>
          <p:cNvSpPr/>
          <p:nvPr/>
        </p:nvSpPr>
        <p:spPr>
          <a:xfrm>
            <a:off x="5867400" y="232316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71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A8E0-9DFF-2FC3-61EF-A234C34F1E50}"/>
              </a:ext>
            </a:extLst>
          </p:cNvPr>
          <p:cNvSpPr>
            <a:spLocks noGrp="1"/>
          </p:cNvSpPr>
          <p:nvPr>
            <p:ph type="title"/>
          </p:nvPr>
        </p:nvSpPr>
        <p:spPr>
          <a:xfrm>
            <a:off x="0" y="152400"/>
            <a:ext cx="9144000" cy="1905000"/>
          </a:xfrm>
        </p:spPr>
        <p:txBody>
          <a:bodyPr vert="horz" lIns="91440" tIns="45720" rIns="91440" bIns="45720" rtlCol="0" anchor="b">
            <a:normAutofit/>
          </a:bodyPr>
          <a:lstStyle/>
          <a:p>
            <a:pPr algn="ctr"/>
            <a:r>
              <a:rPr lang="en-US" sz="2900" b="1" spc="-100" dirty="0">
                <a:solidFill>
                  <a:srgbClr val="00B0F0"/>
                </a:solidFill>
                <a:latin typeface="Copperplate Gothic Bold" panose="020E0705020206020404" pitchFamily="34" charset="0"/>
              </a:rPr>
              <a:t>Change Type</a:t>
            </a:r>
            <a:br>
              <a:rPr lang="en-US" sz="2900" b="1" spc="-100" dirty="0">
                <a:solidFill>
                  <a:srgbClr val="00B0F0"/>
                </a:solidFill>
                <a:latin typeface="Copperplate Gothic Bold" panose="020E0705020206020404" pitchFamily="34" charset="0"/>
              </a:rPr>
            </a:br>
            <a:br>
              <a:rPr lang="en-US" sz="2900" b="1" spc="-100" dirty="0">
                <a:solidFill>
                  <a:srgbClr val="00B0F0"/>
                </a:solidFill>
                <a:latin typeface="Copperplate Gothic Bold" panose="020E0705020206020404" pitchFamily="34" charset="0"/>
              </a:rPr>
            </a:br>
            <a:r>
              <a:rPr lang="en-US" sz="2900" b="1" spc="-100" dirty="0">
                <a:solidFill>
                  <a:srgbClr val="00B0F0"/>
                </a:solidFill>
                <a:latin typeface="Copperplate Gothic Bold" panose="020E0705020206020404" pitchFamily="34" charset="0"/>
              </a:rPr>
              <a:t>This option allows you to enter your missed in and/or out punch</a:t>
            </a:r>
            <a:endParaRPr lang="en-US" sz="2900" spc="-100" dirty="0">
              <a:solidFill>
                <a:srgbClr val="00B0F0"/>
              </a:solidFill>
              <a:latin typeface="Copperplate Gothic Bold" panose="020E0705020206020404" pitchFamily="34" charset="0"/>
            </a:endParaRPr>
          </a:p>
        </p:txBody>
      </p:sp>
      <p:sp>
        <p:nvSpPr>
          <p:cNvPr id="6" name="Content Placeholder 5">
            <a:extLst>
              <a:ext uri="{FF2B5EF4-FFF2-40B4-BE49-F238E27FC236}">
                <a16:creationId xmlns:a16="http://schemas.microsoft.com/office/drawing/2014/main" id="{FDE6CF23-4576-4DFB-8A9E-C5E5728C5E86}"/>
              </a:ext>
            </a:extLst>
          </p:cNvPr>
          <p:cNvSpPr>
            <a:spLocks noGrp="1"/>
          </p:cNvSpPr>
          <p:nvPr>
            <p:ph idx="1"/>
          </p:nvPr>
        </p:nvSpPr>
        <p:spPr>
          <a:xfrm>
            <a:off x="-533400" y="5029200"/>
            <a:ext cx="76200" cy="1234440"/>
          </a:xfrm>
        </p:spPr>
        <p:txBody>
          <a:bodyPr/>
          <a:lstStyle/>
          <a:p>
            <a:endParaRPr lang="en-US" dirty="0"/>
          </a:p>
        </p:txBody>
      </p:sp>
      <p:pic>
        <p:nvPicPr>
          <p:cNvPr id="5" name="Picture 4">
            <a:extLst>
              <a:ext uri="{FF2B5EF4-FFF2-40B4-BE49-F238E27FC236}">
                <a16:creationId xmlns:a16="http://schemas.microsoft.com/office/drawing/2014/main" id="{60675F7A-4267-4885-85BD-09532F37BEAF}"/>
              </a:ext>
            </a:extLst>
          </p:cNvPr>
          <p:cNvPicPr>
            <a:picLocks noChangeAspect="1"/>
          </p:cNvPicPr>
          <p:nvPr/>
        </p:nvPicPr>
        <p:blipFill>
          <a:blip r:embed="rId2"/>
          <a:stretch>
            <a:fillRect/>
          </a:stretch>
        </p:blipFill>
        <p:spPr>
          <a:xfrm>
            <a:off x="1273103" y="2438400"/>
            <a:ext cx="6597794" cy="3108960"/>
          </a:xfrm>
          <a:prstGeom prst="rect">
            <a:avLst/>
          </a:prstGeom>
        </p:spPr>
      </p:pic>
      <p:sp>
        <p:nvSpPr>
          <p:cNvPr id="4" name="Star: 5 Points 3">
            <a:extLst>
              <a:ext uri="{FF2B5EF4-FFF2-40B4-BE49-F238E27FC236}">
                <a16:creationId xmlns:a16="http://schemas.microsoft.com/office/drawing/2014/main" id="{ABBC3550-C3CA-44E8-AD0B-5352BA515E27}"/>
              </a:ext>
            </a:extLst>
          </p:cNvPr>
          <p:cNvSpPr/>
          <p:nvPr/>
        </p:nvSpPr>
        <p:spPr>
          <a:xfrm>
            <a:off x="3276600" y="3048000"/>
            <a:ext cx="838200" cy="76200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4378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99AA-B6F1-1031-915F-82054BF8EA13}"/>
              </a:ext>
            </a:extLst>
          </p:cNvPr>
          <p:cNvSpPr>
            <a:spLocks noGrp="1"/>
          </p:cNvSpPr>
          <p:nvPr>
            <p:ph type="title" idx="4294967295"/>
          </p:nvPr>
        </p:nvSpPr>
        <p:spPr>
          <a:xfrm>
            <a:off x="0" y="685800"/>
            <a:ext cx="5486400" cy="4495800"/>
          </a:xfrm>
        </p:spPr>
        <p:txBody>
          <a:bodyPr vert="horz" lIns="91440" tIns="45720" rIns="91440" bIns="45720" rtlCol="0" anchor="ctr">
            <a:noAutofit/>
          </a:bodyPr>
          <a:lstStyle/>
          <a:p>
            <a:pPr algn="ctr">
              <a:spcAft>
                <a:spcPct val="0"/>
              </a:spcAft>
            </a:pPr>
            <a:r>
              <a:rPr lang="en-US" sz="2000" b="1" spc="-100" dirty="0">
                <a:solidFill>
                  <a:srgbClr val="00B0F0"/>
                </a:solidFill>
                <a:latin typeface="Copperplate Gothic Bold" panose="020E0705020206020404" pitchFamily="34" charset="0"/>
              </a:rPr>
              <a:t>Punching In &amp; Out and Logging In to </a:t>
            </a:r>
            <a:r>
              <a:rPr lang="en-US" sz="2000" b="1" spc="-100" dirty="0" err="1">
                <a:solidFill>
                  <a:srgbClr val="00B0F0"/>
                </a:solidFill>
                <a:latin typeface="Copperplate Gothic Bold" panose="020E0705020206020404" pitchFamily="34" charset="0"/>
              </a:rPr>
              <a:t>payco</a:t>
            </a:r>
            <a:br>
              <a:rPr lang="en-US" sz="2000" b="1" spc="-100" dirty="0">
                <a:solidFill>
                  <a:srgbClr val="00B0F0"/>
                </a:solidFill>
                <a:latin typeface="Copperplate Gothic Bold" panose="020E0705020206020404" pitchFamily="34" charset="0"/>
              </a:rPr>
            </a:br>
            <a:br>
              <a:rPr lang="en-US" sz="2000" b="1" spc="-100" dirty="0">
                <a:solidFill>
                  <a:srgbClr val="00B0F0"/>
                </a:solidFill>
                <a:latin typeface="Copperplate Gothic Bold" panose="020E0705020206020404" pitchFamily="34" charset="0"/>
              </a:rPr>
            </a:br>
            <a:br>
              <a:rPr lang="en-US" sz="2000" b="1" spc="-100" dirty="0">
                <a:solidFill>
                  <a:srgbClr val="00B0F0"/>
                </a:solidFill>
                <a:latin typeface="Copperplate Gothic Bold" panose="020E0705020206020404" pitchFamily="34" charset="0"/>
              </a:rPr>
            </a:br>
            <a:r>
              <a:rPr lang="en-US" sz="2000" b="1" spc="-100" dirty="0">
                <a:solidFill>
                  <a:srgbClr val="00B0F0"/>
                </a:solidFill>
                <a:latin typeface="Copperplate Gothic Bold" panose="020E0705020206020404" pitchFamily="34" charset="0"/>
                <a:hlinkClick r:id="rId2">
                  <a:extLst>
                    <a:ext uri="{A12FA001-AC4F-418D-AE19-62706E023703}">
                      <ahyp:hlinkClr xmlns:ahyp="http://schemas.microsoft.com/office/drawing/2018/hyperlinkcolor" val="tx"/>
                    </a:ext>
                  </a:extLst>
                </a:hlinkClick>
              </a:rPr>
              <a:t>https://secure.entertimeonline.com/ta/OPPC.clock</a:t>
            </a:r>
            <a:r>
              <a:rPr lang="en-US" sz="2000" b="1" spc="-100" dirty="0">
                <a:solidFill>
                  <a:srgbClr val="00B0F0"/>
                </a:solidFill>
                <a:latin typeface="Copperplate Gothic Bold" panose="020E0705020206020404" pitchFamily="34" charset="0"/>
              </a:rPr>
              <a:t> </a:t>
            </a:r>
          </a:p>
          <a:p>
            <a:pPr algn="ctr">
              <a:spcAft>
                <a:spcPct val="0"/>
              </a:spcAft>
            </a:pPr>
            <a:endParaRPr lang="en-US" sz="2000" b="1" spc="-100" dirty="0">
              <a:solidFill>
                <a:srgbClr val="00B0F0"/>
              </a:solidFill>
              <a:latin typeface="Castellar" panose="020A0402060406010301" pitchFamily="18" charset="0"/>
            </a:endParaRPr>
          </a:p>
          <a:p>
            <a:pPr algn="ctr">
              <a:spcAft>
                <a:spcPct val="0"/>
              </a:spcAft>
            </a:pPr>
            <a:r>
              <a:rPr lang="en-US" sz="2000" b="1" spc="-100" dirty="0">
                <a:solidFill>
                  <a:srgbClr val="00B0F0"/>
                </a:solidFill>
                <a:latin typeface="Copperplate Gothic Bold" panose="020E0705020206020404" pitchFamily="34" charset="0"/>
              </a:rPr>
              <a:t>Enter your Username and Password and click Punch In or Punch Out or Login to your payco. </a:t>
            </a:r>
          </a:p>
        </p:txBody>
      </p:sp>
      <p:pic>
        <p:nvPicPr>
          <p:cNvPr id="4" name="Picture 3">
            <a:extLst>
              <a:ext uri="{FF2B5EF4-FFF2-40B4-BE49-F238E27FC236}">
                <a16:creationId xmlns:a16="http://schemas.microsoft.com/office/drawing/2014/main" id="{4196AFE0-702E-4B05-8333-6EDA7B31BBE8}"/>
              </a:ext>
            </a:extLst>
          </p:cNvPr>
          <p:cNvPicPr>
            <a:picLocks noChangeAspect="1"/>
          </p:cNvPicPr>
          <p:nvPr/>
        </p:nvPicPr>
        <p:blipFill>
          <a:blip r:embed="rId3"/>
          <a:stretch>
            <a:fillRect/>
          </a:stretch>
        </p:blipFill>
        <p:spPr>
          <a:xfrm>
            <a:off x="5791200" y="685800"/>
            <a:ext cx="3276601" cy="5087352"/>
          </a:xfrm>
          <a:prstGeom prst="rect">
            <a:avLst/>
          </a:prstGeom>
        </p:spPr>
      </p:pic>
    </p:spTree>
    <p:extLst>
      <p:ext uri="{BB962C8B-B14F-4D97-AF65-F5344CB8AC3E}">
        <p14:creationId xmlns:p14="http://schemas.microsoft.com/office/powerpoint/2010/main" val="4431532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A8E0-9DFF-2FC3-61EF-A234C34F1E50}"/>
              </a:ext>
            </a:extLst>
          </p:cNvPr>
          <p:cNvSpPr>
            <a:spLocks noGrp="1"/>
          </p:cNvSpPr>
          <p:nvPr>
            <p:ph type="title"/>
          </p:nvPr>
        </p:nvSpPr>
        <p:spPr>
          <a:xfrm>
            <a:off x="0" y="304800"/>
            <a:ext cx="9144000" cy="1905000"/>
          </a:xfrm>
        </p:spPr>
        <p:txBody>
          <a:bodyPr vert="horz" lIns="91440" tIns="45720" rIns="91440" bIns="45720" rtlCol="0" anchor="b">
            <a:normAutofit/>
          </a:bodyPr>
          <a:lstStyle/>
          <a:p>
            <a:pPr algn="ctr"/>
            <a:r>
              <a:rPr lang="en-US" sz="2900" b="1" spc="-100" dirty="0">
                <a:solidFill>
                  <a:srgbClr val="00B0F0"/>
                </a:solidFill>
                <a:latin typeface="Copperplate Gothic Bold" panose="020E0705020206020404" pitchFamily="34" charset="0"/>
              </a:rPr>
              <a:t>Change Request</a:t>
            </a:r>
            <a:br>
              <a:rPr lang="en-US" sz="2900" b="1" spc="-100" dirty="0">
                <a:solidFill>
                  <a:srgbClr val="00B0F0"/>
                </a:solidFill>
                <a:latin typeface="Copperplate Gothic Bold" panose="020E0705020206020404" pitchFamily="34" charset="0"/>
              </a:rPr>
            </a:br>
            <a:br>
              <a:rPr lang="en-US" sz="2900" b="1" spc="-100" dirty="0">
                <a:solidFill>
                  <a:srgbClr val="00B0F0"/>
                </a:solidFill>
                <a:latin typeface="Copperplate Gothic Bold" panose="020E0705020206020404" pitchFamily="34" charset="0"/>
              </a:rPr>
            </a:br>
            <a:r>
              <a:rPr lang="en-US" sz="2900" b="1" spc="-100" dirty="0">
                <a:solidFill>
                  <a:srgbClr val="00B0F0"/>
                </a:solidFill>
                <a:latin typeface="Copperplate Gothic Bold" panose="020E0705020206020404" pitchFamily="34" charset="0"/>
              </a:rPr>
              <a:t>This option allows you to enter Your Missed Punch</a:t>
            </a:r>
            <a:endParaRPr lang="en-US" sz="2900" spc="-100" dirty="0">
              <a:solidFill>
                <a:srgbClr val="00B0F0"/>
              </a:solidFill>
              <a:latin typeface="Copperplate Gothic Bold" panose="020E0705020206020404" pitchFamily="34" charset="0"/>
            </a:endParaRPr>
          </a:p>
        </p:txBody>
      </p:sp>
      <p:pic>
        <p:nvPicPr>
          <p:cNvPr id="5" name="Picture 4">
            <a:extLst>
              <a:ext uri="{FF2B5EF4-FFF2-40B4-BE49-F238E27FC236}">
                <a16:creationId xmlns:a16="http://schemas.microsoft.com/office/drawing/2014/main" id="{6E748AD5-F37F-48A4-8D22-1BF5739CC724}"/>
              </a:ext>
            </a:extLst>
          </p:cNvPr>
          <p:cNvPicPr>
            <a:picLocks noChangeAspect="1"/>
          </p:cNvPicPr>
          <p:nvPr/>
        </p:nvPicPr>
        <p:blipFill>
          <a:blip r:embed="rId2"/>
          <a:stretch>
            <a:fillRect/>
          </a:stretch>
        </p:blipFill>
        <p:spPr>
          <a:xfrm>
            <a:off x="2195507" y="2133600"/>
            <a:ext cx="4752986" cy="3977640"/>
          </a:xfrm>
          <a:prstGeom prst="rect">
            <a:avLst/>
          </a:prstGeom>
          <a:ln/>
        </p:spPr>
        <p:style>
          <a:lnRef idx="2">
            <a:schemeClr val="dk1"/>
          </a:lnRef>
          <a:fillRef idx="1">
            <a:schemeClr val="lt1"/>
          </a:fillRef>
          <a:effectRef idx="0">
            <a:schemeClr val="dk1"/>
          </a:effectRef>
          <a:fontRef idx="minor">
            <a:schemeClr val="dk1"/>
          </a:fontRef>
        </p:style>
      </p:pic>
      <p:sp>
        <p:nvSpPr>
          <p:cNvPr id="3" name="Arrow: Right 2">
            <a:extLst>
              <a:ext uri="{FF2B5EF4-FFF2-40B4-BE49-F238E27FC236}">
                <a16:creationId xmlns:a16="http://schemas.microsoft.com/office/drawing/2014/main" id="{FB531AF9-3F4D-4A0C-9CE1-03BF58DB443D}"/>
              </a:ext>
            </a:extLst>
          </p:cNvPr>
          <p:cNvSpPr/>
          <p:nvPr/>
        </p:nvSpPr>
        <p:spPr>
          <a:xfrm>
            <a:off x="1600200" y="2743200"/>
            <a:ext cx="978408" cy="48463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34158550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A8E0-9DFF-2FC3-61EF-A234C34F1E50}"/>
              </a:ext>
            </a:extLst>
          </p:cNvPr>
          <p:cNvSpPr>
            <a:spLocks noGrp="1"/>
          </p:cNvSpPr>
          <p:nvPr>
            <p:ph type="title"/>
          </p:nvPr>
        </p:nvSpPr>
        <p:spPr>
          <a:xfrm>
            <a:off x="0" y="228600"/>
            <a:ext cx="9144000" cy="1752600"/>
          </a:xfrm>
        </p:spPr>
        <p:txBody>
          <a:bodyPr vert="horz" lIns="91440" tIns="45720" rIns="91440" bIns="45720" rtlCol="0" anchor="b">
            <a:normAutofit/>
          </a:bodyPr>
          <a:lstStyle/>
          <a:p>
            <a:pPr algn="ctr"/>
            <a:r>
              <a:rPr lang="en-US" sz="2900" b="1" spc="-100" dirty="0">
                <a:solidFill>
                  <a:srgbClr val="00B0F0"/>
                </a:solidFill>
                <a:latin typeface="Copperplate Gothic Bold" panose="020E0705020206020404" pitchFamily="34" charset="0"/>
              </a:rPr>
              <a:t>Change Request</a:t>
            </a:r>
            <a:br>
              <a:rPr lang="en-US" sz="2900" b="1" spc="-100" dirty="0">
                <a:solidFill>
                  <a:srgbClr val="00B0F0"/>
                </a:solidFill>
                <a:latin typeface="Copperplate Gothic Bold" panose="020E0705020206020404" pitchFamily="34" charset="0"/>
              </a:rPr>
            </a:br>
            <a:br>
              <a:rPr lang="en-US" sz="2900" b="1" spc="-100" dirty="0">
                <a:solidFill>
                  <a:srgbClr val="00B0F0"/>
                </a:solidFill>
                <a:latin typeface="Copperplate Gothic Bold" panose="020E0705020206020404" pitchFamily="34" charset="0"/>
              </a:rPr>
            </a:br>
            <a:r>
              <a:rPr lang="en-US" sz="2900" b="1" spc="-100" dirty="0">
                <a:solidFill>
                  <a:srgbClr val="00B0F0"/>
                </a:solidFill>
                <a:latin typeface="Copperplate Gothic Bold" panose="020E0705020206020404" pitchFamily="34" charset="0"/>
              </a:rPr>
              <a:t>in the comment section you can add a reason for the request!</a:t>
            </a:r>
            <a:endParaRPr lang="en-US" sz="2900" spc="-100" dirty="0">
              <a:solidFill>
                <a:srgbClr val="00B0F0"/>
              </a:solidFill>
              <a:latin typeface="Copperplate Gothic Bold" panose="020E0705020206020404" pitchFamily="34" charset="0"/>
            </a:endParaRPr>
          </a:p>
        </p:txBody>
      </p:sp>
      <p:sp>
        <p:nvSpPr>
          <p:cNvPr id="6" name="Content Placeholder 5">
            <a:extLst>
              <a:ext uri="{FF2B5EF4-FFF2-40B4-BE49-F238E27FC236}">
                <a16:creationId xmlns:a16="http://schemas.microsoft.com/office/drawing/2014/main" id="{D25B2825-1603-4AF2-AEF5-F9A03BE407EA}"/>
              </a:ext>
            </a:extLst>
          </p:cNvPr>
          <p:cNvSpPr>
            <a:spLocks noGrp="1"/>
          </p:cNvSpPr>
          <p:nvPr>
            <p:ph idx="1"/>
          </p:nvPr>
        </p:nvSpPr>
        <p:spPr>
          <a:xfrm>
            <a:off x="594360" y="3733800"/>
            <a:ext cx="7120890" cy="2529840"/>
          </a:xfrm>
        </p:spPr>
        <p:txBody>
          <a:bodyPr/>
          <a:lstStyle/>
          <a:p>
            <a:endParaRPr lang="en-US" dirty="0"/>
          </a:p>
          <a:p>
            <a:endParaRPr lang="en-US" dirty="0"/>
          </a:p>
        </p:txBody>
      </p:sp>
      <p:pic>
        <p:nvPicPr>
          <p:cNvPr id="4" name="Picture 3">
            <a:extLst>
              <a:ext uri="{FF2B5EF4-FFF2-40B4-BE49-F238E27FC236}">
                <a16:creationId xmlns:a16="http://schemas.microsoft.com/office/drawing/2014/main" id="{E4ED965A-5F05-488B-8880-A5D5BB2D96C1}"/>
              </a:ext>
            </a:extLst>
          </p:cNvPr>
          <p:cNvPicPr>
            <a:picLocks noChangeAspect="1"/>
          </p:cNvPicPr>
          <p:nvPr/>
        </p:nvPicPr>
        <p:blipFill>
          <a:blip r:embed="rId2"/>
          <a:stretch>
            <a:fillRect/>
          </a:stretch>
        </p:blipFill>
        <p:spPr>
          <a:xfrm>
            <a:off x="2362200" y="1905000"/>
            <a:ext cx="4514915" cy="4114800"/>
          </a:xfrm>
          <a:prstGeom prst="rect">
            <a:avLst/>
          </a:prstGeom>
        </p:spPr>
      </p:pic>
      <p:sp>
        <p:nvSpPr>
          <p:cNvPr id="3" name="Star: 5 Points 2">
            <a:extLst>
              <a:ext uri="{FF2B5EF4-FFF2-40B4-BE49-F238E27FC236}">
                <a16:creationId xmlns:a16="http://schemas.microsoft.com/office/drawing/2014/main" id="{B9085105-6A07-4CDC-9634-E5D8388A6D0E}"/>
              </a:ext>
            </a:extLst>
          </p:cNvPr>
          <p:cNvSpPr/>
          <p:nvPr/>
        </p:nvSpPr>
        <p:spPr>
          <a:xfrm>
            <a:off x="3581400" y="3674918"/>
            <a:ext cx="838200" cy="68580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3158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F9EAF3-EC99-47E5-A05B-66922529AC73}"/>
              </a:ext>
            </a:extLst>
          </p:cNvPr>
          <p:cNvSpPr txBox="1"/>
          <p:nvPr/>
        </p:nvSpPr>
        <p:spPr>
          <a:xfrm>
            <a:off x="228600" y="228600"/>
            <a:ext cx="8458200" cy="3108543"/>
          </a:xfrm>
          <a:prstGeom prst="rect">
            <a:avLst/>
          </a:prstGeom>
          <a:noFill/>
        </p:spPr>
        <p:txBody>
          <a:bodyPr wrap="square" rtlCol="0">
            <a:spAutoFit/>
          </a:bodyPr>
          <a:lstStyle/>
          <a:p>
            <a:pPr algn="ctr"/>
            <a:r>
              <a:rPr lang="en-US" sz="2800" b="1" dirty="0">
                <a:solidFill>
                  <a:srgbClr val="00B0F0"/>
                </a:solidFill>
                <a:latin typeface="Copperplate Gothic Bold" panose="020E0705020206020404" pitchFamily="34" charset="0"/>
              </a:rPr>
              <a:t>WHAT OTHER OPTIONS DO YOU HAVE IN THE CHANGE REQUEST?</a:t>
            </a:r>
          </a:p>
          <a:p>
            <a:endParaRPr lang="en-US" sz="2800" dirty="0">
              <a:solidFill>
                <a:srgbClr val="00B0F0"/>
              </a:solidFill>
              <a:latin typeface="Copperplate Gothic Bold" panose="020E0705020206020404" pitchFamily="34" charset="0"/>
            </a:endParaRPr>
          </a:p>
          <a:p>
            <a:pPr marL="514350" indent="-514350">
              <a:buFont typeface="+mj-lt"/>
              <a:buAutoNum type="arabicPeriod"/>
            </a:pPr>
            <a:r>
              <a:rPr lang="en-US" sz="2800" dirty="0">
                <a:latin typeface="Copperplate Gothic Bold" panose="020E0705020206020404" pitchFamily="34" charset="0"/>
              </a:rPr>
              <a:t>CANCEL TIME OFF</a:t>
            </a:r>
          </a:p>
          <a:p>
            <a:pPr marL="514350" indent="-514350">
              <a:buFont typeface="+mj-lt"/>
              <a:buAutoNum type="arabicPeriod"/>
            </a:pPr>
            <a:r>
              <a:rPr lang="en-US" sz="2800" dirty="0">
                <a:latin typeface="Copperplate Gothic Bold" panose="020E0705020206020404" pitchFamily="34" charset="0"/>
              </a:rPr>
              <a:t>MODIFY CLOCK IN</a:t>
            </a:r>
          </a:p>
          <a:p>
            <a:pPr marL="514350" indent="-514350">
              <a:buFont typeface="+mj-lt"/>
              <a:buAutoNum type="arabicPeriod"/>
            </a:pPr>
            <a:r>
              <a:rPr lang="en-US" sz="2800" dirty="0">
                <a:latin typeface="Copperplate Gothic Bold" panose="020E0705020206020404" pitchFamily="34" charset="0"/>
              </a:rPr>
              <a:t>MODIFY CLOCK OUT</a:t>
            </a:r>
          </a:p>
          <a:p>
            <a:pPr marL="514350" indent="-514350">
              <a:buFont typeface="+mj-lt"/>
              <a:buAutoNum type="arabicPeriod"/>
            </a:pPr>
            <a:r>
              <a:rPr lang="en-US" sz="2800" dirty="0">
                <a:latin typeface="Copperplate Gothic Bold" panose="020E0705020206020404" pitchFamily="34" charset="0"/>
              </a:rPr>
              <a:t>MODIFY TIME OFF</a:t>
            </a:r>
          </a:p>
        </p:txBody>
      </p:sp>
      <p:pic>
        <p:nvPicPr>
          <p:cNvPr id="3" name="Picture 2">
            <a:extLst>
              <a:ext uri="{FF2B5EF4-FFF2-40B4-BE49-F238E27FC236}">
                <a16:creationId xmlns:a16="http://schemas.microsoft.com/office/drawing/2014/main" id="{EDE1EC77-4B9E-4144-A7B8-383A5F8FB060}"/>
              </a:ext>
            </a:extLst>
          </p:cNvPr>
          <p:cNvPicPr>
            <a:picLocks noChangeAspect="1"/>
          </p:cNvPicPr>
          <p:nvPr/>
        </p:nvPicPr>
        <p:blipFill>
          <a:blip r:embed="rId2"/>
          <a:stretch>
            <a:fillRect/>
          </a:stretch>
        </p:blipFill>
        <p:spPr>
          <a:xfrm>
            <a:off x="4940671" y="1524000"/>
            <a:ext cx="4203329" cy="5029200"/>
          </a:xfrm>
          <a:prstGeom prst="rect">
            <a:avLst/>
          </a:prstGeom>
        </p:spPr>
      </p:pic>
      <p:sp>
        <p:nvSpPr>
          <p:cNvPr id="5" name="Oval 4">
            <a:extLst>
              <a:ext uri="{FF2B5EF4-FFF2-40B4-BE49-F238E27FC236}">
                <a16:creationId xmlns:a16="http://schemas.microsoft.com/office/drawing/2014/main" id="{BA940E88-DF96-4720-A467-116FAC6BEE8D}"/>
              </a:ext>
            </a:extLst>
          </p:cNvPr>
          <p:cNvSpPr/>
          <p:nvPr/>
        </p:nvSpPr>
        <p:spPr>
          <a:xfrm>
            <a:off x="4953000" y="5257800"/>
            <a:ext cx="2971800" cy="4572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2033BE1-2BE8-4B00-A063-85E6D9635260}"/>
              </a:ext>
            </a:extLst>
          </p:cNvPr>
          <p:cNvPicPr>
            <a:picLocks noChangeAspect="1"/>
          </p:cNvPicPr>
          <p:nvPr/>
        </p:nvPicPr>
        <p:blipFill>
          <a:blip r:embed="rId3"/>
          <a:stretch>
            <a:fillRect/>
          </a:stretch>
        </p:blipFill>
        <p:spPr>
          <a:xfrm>
            <a:off x="0" y="3276600"/>
            <a:ext cx="4829175" cy="2743200"/>
          </a:xfrm>
          <a:prstGeom prst="rect">
            <a:avLst/>
          </a:prstGeom>
        </p:spPr>
      </p:pic>
      <p:sp>
        <p:nvSpPr>
          <p:cNvPr id="9" name="Oval 8">
            <a:extLst>
              <a:ext uri="{FF2B5EF4-FFF2-40B4-BE49-F238E27FC236}">
                <a16:creationId xmlns:a16="http://schemas.microsoft.com/office/drawing/2014/main" id="{0D11269E-3CB0-4299-BCE1-432F4E6C8FC9}"/>
              </a:ext>
            </a:extLst>
          </p:cNvPr>
          <p:cNvSpPr/>
          <p:nvPr/>
        </p:nvSpPr>
        <p:spPr>
          <a:xfrm>
            <a:off x="0" y="5715000"/>
            <a:ext cx="48006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73247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8725-9466-357E-EB2B-D5A6BAD81246}"/>
              </a:ext>
            </a:extLst>
          </p:cNvPr>
          <p:cNvSpPr>
            <a:spLocks noGrp="1"/>
          </p:cNvSpPr>
          <p:nvPr>
            <p:ph type="title"/>
          </p:nvPr>
        </p:nvSpPr>
        <p:spPr>
          <a:xfrm>
            <a:off x="685801" y="381000"/>
            <a:ext cx="7620000" cy="1483195"/>
          </a:xfrm>
        </p:spPr>
        <p:txBody>
          <a:bodyPr>
            <a:normAutofit fontScale="90000"/>
          </a:bodyPr>
          <a:lstStyle/>
          <a:p>
            <a:br>
              <a:rPr lang="en-US" sz="3200" b="1" dirty="0">
                <a:solidFill>
                  <a:srgbClr val="00B0F0"/>
                </a:solidFill>
                <a:effectLst/>
                <a:latin typeface="Copperplate Gothic Bold" panose="020E0705020206020404" pitchFamily="34" charset="0"/>
                <a:ea typeface="Times New Roman" panose="02020603050405020304" pitchFamily="18" charset="0"/>
              </a:rPr>
            </a:br>
            <a:r>
              <a:rPr lang="en-US" sz="3200" b="1" dirty="0">
                <a:solidFill>
                  <a:srgbClr val="00B0F0"/>
                </a:solidFill>
                <a:effectLst/>
                <a:latin typeface="Copperplate Gothic Bold" panose="020E0705020206020404" pitchFamily="34" charset="0"/>
                <a:ea typeface="Times New Roman" panose="02020603050405020304" pitchFamily="18" charset="0"/>
              </a:rPr>
              <a:t>When is the correct time for an Employee to enter a time off request?</a:t>
            </a:r>
            <a:br>
              <a:rPr lang="en-US" sz="3200" b="1" dirty="0">
                <a:solidFill>
                  <a:srgbClr val="00B0F0"/>
                </a:solidFill>
                <a:effectLst/>
                <a:latin typeface="Copperplate Gothic Bold" panose="020E0705020206020404" pitchFamily="34"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D9E9861-DDAE-C712-2B5D-189B79019828}"/>
              </a:ext>
            </a:extLst>
          </p:cNvPr>
          <p:cNvSpPr>
            <a:spLocks noGrp="1"/>
          </p:cNvSpPr>
          <p:nvPr>
            <p:ph sz="half" idx="1"/>
          </p:nvPr>
        </p:nvSpPr>
        <p:spPr/>
        <p:txBody>
          <a:bodyPr>
            <a:normAutofit/>
          </a:bodyPr>
          <a:lstStyle/>
          <a:p>
            <a:endParaRPr lang="en-US" dirty="0"/>
          </a:p>
        </p:txBody>
      </p:sp>
      <p:sp>
        <p:nvSpPr>
          <p:cNvPr id="4" name="Content Placeholder 3">
            <a:extLst>
              <a:ext uri="{FF2B5EF4-FFF2-40B4-BE49-F238E27FC236}">
                <a16:creationId xmlns:a16="http://schemas.microsoft.com/office/drawing/2014/main" id="{677E1EC4-C398-4089-C62D-D9F9270EAA0E}"/>
              </a:ext>
            </a:extLst>
          </p:cNvPr>
          <p:cNvSpPr>
            <a:spLocks noGrp="1"/>
          </p:cNvSpPr>
          <p:nvPr>
            <p:ph sz="half" idx="2"/>
          </p:nvPr>
        </p:nvSpPr>
        <p:spPr>
          <a:xfrm>
            <a:off x="5080000" y="1864194"/>
            <a:ext cx="3987800" cy="4308005"/>
          </a:xfrm>
        </p:spPr>
        <p:txBody>
          <a:bodyPr>
            <a:noAutofit/>
          </a:bodyPr>
          <a:lstStyle/>
          <a:p>
            <a:pPr marL="0" indent="0">
              <a:buNone/>
            </a:pPr>
            <a:r>
              <a:rPr lang="en-US" b="1" i="0" u="none" strike="noStrike" baseline="0" dirty="0">
                <a:latin typeface="Times New Roman" panose="02020603050405020304" pitchFamily="18" charset="0"/>
              </a:rPr>
              <a:t>A request for vacation leave must be approved at the discretion of the Department Director and/or supervisor in advance. A request greater than two (2) consecutive days needs a minimum of one-week advance notice and approval.  </a:t>
            </a:r>
          </a:p>
          <a:p>
            <a:pPr marL="0" indent="0">
              <a:buNone/>
            </a:pPr>
            <a:endParaRPr lang="en-US" b="1" i="0" u="none" strike="noStrike" baseline="0" dirty="0">
              <a:latin typeface="Times New Roman" panose="02020603050405020304" pitchFamily="18" charset="0"/>
            </a:endParaRPr>
          </a:p>
          <a:p>
            <a:pPr marL="0" indent="0">
              <a:buNone/>
            </a:pPr>
            <a:r>
              <a:rPr lang="en-US" b="1" dirty="0">
                <a:latin typeface="Times New Roman" panose="02020603050405020304" pitchFamily="18" charset="0"/>
              </a:rPr>
              <a:t>Time off needs to be requested and approved as far in advance of the time of as possible.</a:t>
            </a:r>
            <a:endParaRPr lang="en-US" b="1" dirty="0"/>
          </a:p>
        </p:txBody>
      </p:sp>
      <p:pic>
        <p:nvPicPr>
          <p:cNvPr id="6" name="Video 5" title="Cartoon orange keyboard">
            <a:hlinkClick r:id="" action="ppaction://media"/>
            <a:extLst>
              <a:ext uri="{FF2B5EF4-FFF2-40B4-BE49-F238E27FC236}">
                <a16:creationId xmlns:a16="http://schemas.microsoft.com/office/drawing/2014/main" id="{1A298860-1153-E35A-3E78-D8A7EED00D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016192"/>
            <a:ext cx="4775200" cy="3824890"/>
          </a:xfrm>
          <a:prstGeom prst="rect">
            <a:avLst/>
          </a:prstGeom>
        </p:spPr>
      </p:pic>
    </p:spTree>
    <p:extLst>
      <p:ext uri="{BB962C8B-B14F-4D97-AF65-F5344CB8AC3E}">
        <p14:creationId xmlns:p14="http://schemas.microsoft.com/office/powerpoint/2010/main" val="219445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1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2DB-286D-4258-88AC-D010C96F9322}"/>
              </a:ext>
            </a:extLst>
          </p:cNvPr>
          <p:cNvSpPr>
            <a:spLocks noGrp="1"/>
          </p:cNvSpPr>
          <p:nvPr>
            <p:ph type="title"/>
          </p:nvPr>
        </p:nvSpPr>
        <p:spPr>
          <a:xfrm>
            <a:off x="0" y="764373"/>
            <a:ext cx="9144000" cy="1293028"/>
          </a:xfrm>
        </p:spPr>
        <p:txBody>
          <a:bodyPr>
            <a:normAutofit/>
          </a:bodyPr>
          <a:lstStyle/>
          <a:p>
            <a:pPr algn="ctr"/>
            <a:r>
              <a:rPr lang="en-US" sz="3200" b="1" dirty="0">
                <a:solidFill>
                  <a:srgbClr val="00B0F0"/>
                </a:solidFill>
                <a:effectLst/>
                <a:latin typeface="Copperplate Gothic Bold" panose="020E0705020206020404" pitchFamily="34" charset="0"/>
                <a:ea typeface="Times New Roman" panose="02020603050405020304" pitchFamily="18" charset="0"/>
              </a:rPr>
              <a:t>Employee Badge Policy</a:t>
            </a:r>
            <a:br>
              <a:rPr lang="en-US" sz="40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5C797AB-4AEC-4CF9-93BD-E42CC4842FF5}"/>
              </a:ext>
            </a:extLst>
          </p:cNvPr>
          <p:cNvSpPr>
            <a:spLocks noGrp="1"/>
          </p:cNvSpPr>
          <p:nvPr>
            <p:ph idx="1"/>
          </p:nvPr>
        </p:nvSpPr>
        <p:spPr>
          <a:xfrm>
            <a:off x="594360" y="1981200"/>
            <a:ext cx="7955280" cy="4282440"/>
          </a:xfrm>
        </p:spPr>
        <p:txBody>
          <a:bodyPr>
            <a:normAutofit fontScale="92500" lnSpcReduction="20000"/>
          </a:bodyPr>
          <a:lstStyle/>
          <a:p>
            <a:pPr marL="0" marR="0" indent="0" algn="just">
              <a:spcBef>
                <a:spcPts val="0"/>
              </a:spcBef>
              <a:spcAft>
                <a:spcPts val="0"/>
              </a:spcAft>
              <a:buNone/>
              <a:tabLst>
                <a:tab pos="5543550" algn="l"/>
              </a:tabLst>
            </a:pPr>
            <a:r>
              <a:rPr lang="en-US" sz="1800" b="1" dirty="0">
                <a:solidFill>
                  <a:srgbClr val="00B0F0"/>
                </a:solidFill>
                <a:effectLst/>
                <a:latin typeface="Times New Roman" panose="02020603050405020304" pitchFamily="18" charset="0"/>
                <a:ea typeface="Times New Roman" panose="02020603050405020304" pitchFamily="18" charset="0"/>
              </a:rPr>
              <a:t>	</a:t>
            </a:r>
          </a:p>
          <a:p>
            <a:pPr marL="0" marR="0" indent="0" algn="just">
              <a:spcBef>
                <a:spcPts val="0"/>
              </a:spcBef>
              <a:spcAft>
                <a:spcPts val="0"/>
              </a:spcAft>
              <a:buNone/>
              <a:tabLst>
                <a:tab pos="5543550" algn="l"/>
              </a:tabLst>
            </a:pPr>
            <a:r>
              <a:rPr lang="en-US" sz="1800" b="1" i="0" dirty="0">
                <a:effectLst/>
                <a:latin typeface="Copperplate Gothic Bold" panose="020E0705020206020404" pitchFamily="34" charset="0"/>
                <a:ea typeface="Times New Roman" panose="02020603050405020304" pitchFamily="18" charset="0"/>
                <a:cs typeface="Times New Roman" panose="02020603050405020304" pitchFamily="18" charset="0"/>
              </a:rPr>
              <a:t>Narrative Description of Policy:</a:t>
            </a:r>
            <a:endParaRPr lang="en-US" sz="1800" b="1" i="0" dirty="0">
              <a:latin typeface="Copperplate Gothic Bold" panose="020E0705020206020404" pitchFamily="34"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tabLst>
                <a:tab pos="5543550" algn="l"/>
              </a:tabLst>
            </a:pPr>
            <a:endParaRPr lang="en-US" sz="1800" b="1" dirty="0">
              <a:effectLst/>
              <a:latin typeface="Copperplate Gothic Bold" panose="020E0705020206020404" pitchFamily="34"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tabLst>
                <a:tab pos="5543550" algn="l"/>
              </a:tabLst>
            </a:pPr>
            <a:r>
              <a:rPr lang="en-US" sz="1800" b="1" dirty="0">
                <a:effectLst/>
                <a:latin typeface="Copperplate Gothic Bold" panose="020E0705020206020404" pitchFamily="34" charset="0"/>
                <a:ea typeface="Times New Roman" panose="02020603050405020304" pitchFamily="18" charset="0"/>
              </a:rPr>
              <a:t>It is the policy of Greater Opportunities for Broome and Chenango (GOBC) that all employees will be issued and must wear identification badges </a:t>
            </a:r>
            <a:r>
              <a:rPr lang="en-US" sz="1800" b="1" i="1" u="sng" dirty="0">
                <a:effectLst/>
                <a:latin typeface="Copperplate Gothic Bold" panose="020E0705020206020404" pitchFamily="34" charset="0"/>
                <a:ea typeface="Times New Roman" panose="02020603050405020304" pitchFamily="18" charset="0"/>
              </a:rPr>
              <a:t>as provided by GOBC. </a:t>
            </a:r>
          </a:p>
          <a:p>
            <a:pPr marL="0" marR="0" indent="0" algn="just">
              <a:spcBef>
                <a:spcPts val="0"/>
              </a:spcBef>
              <a:spcAft>
                <a:spcPts val="0"/>
              </a:spcAft>
              <a:buNone/>
              <a:tabLst>
                <a:tab pos="5543550" algn="l"/>
              </a:tabLst>
            </a:pPr>
            <a:endParaRPr lang="en-US" sz="1800" b="1" dirty="0">
              <a:latin typeface="Copperplate Gothic Bold" panose="020E0705020206020404" pitchFamily="34" charset="0"/>
              <a:ea typeface="Times New Roman" panose="02020603050405020304" pitchFamily="18" charset="0"/>
            </a:endParaRPr>
          </a:p>
          <a:p>
            <a:pPr marL="0" marR="0" indent="0" algn="just">
              <a:spcBef>
                <a:spcPts val="0"/>
              </a:spcBef>
              <a:spcAft>
                <a:spcPts val="0"/>
              </a:spcAft>
              <a:buNone/>
              <a:tabLst>
                <a:tab pos="5543550" algn="l"/>
              </a:tabLst>
            </a:pPr>
            <a:r>
              <a:rPr lang="en-US" sz="1800" b="1" dirty="0">
                <a:effectLst/>
                <a:latin typeface="Copperplate Gothic Bold" panose="020E0705020206020404" pitchFamily="34" charset="0"/>
                <a:ea typeface="Times New Roman" panose="02020603050405020304" pitchFamily="18" charset="0"/>
              </a:rPr>
              <a:t>Identification badges must be worn in a manner that allows identification of an employee by photographic image, first and last names and position title to be conspicuous to others. </a:t>
            </a:r>
          </a:p>
          <a:p>
            <a:pPr marL="0" marR="0" indent="0" algn="just">
              <a:spcBef>
                <a:spcPts val="0"/>
              </a:spcBef>
              <a:spcAft>
                <a:spcPts val="0"/>
              </a:spcAft>
              <a:buNone/>
              <a:tabLst>
                <a:tab pos="5543550" algn="l"/>
              </a:tabLst>
            </a:pPr>
            <a:endParaRPr lang="en-US" sz="1800" b="1" dirty="0">
              <a:latin typeface="Copperplate Gothic Bold" panose="020E0705020206020404" pitchFamily="34" charset="0"/>
              <a:ea typeface="Times New Roman" panose="02020603050405020304" pitchFamily="18" charset="0"/>
            </a:endParaRPr>
          </a:p>
          <a:p>
            <a:pPr marL="0" marR="0" indent="0" algn="just">
              <a:spcBef>
                <a:spcPts val="0"/>
              </a:spcBef>
              <a:spcAft>
                <a:spcPts val="0"/>
              </a:spcAft>
              <a:buNone/>
              <a:tabLst>
                <a:tab pos="5543550" algn="l"/>
              </a:tabLst>
            </a:pPr>
            <a:r>
              <a:rPr lang="en-US" sz="1800" b="1" dirty="0">
                <a:effectLst/>
                <a:latin typeface="Copperplate Gothic Bold" panose="020E0705020206020404" pitchFamily="34" charset="0"/>
                <a:ea typeface="Times New Roman" panose="02020603050405020304" pitchFamily="18" charset="0"/>
              </a:rPr>
              <a:t>Employees forgetting or misplacing their identification badge will be given a temporary identification badge to wear that also clearly indicates their first and last name and their job title.</a:t>
            </a:r>
          </a:p>
          <a:p>
            <a:endParaRPr lang="en-US" dirty="0"/>
          </a:p>
        </p:txBody>
      </p:sp>
      <p:pic>
        <p:nvPicPr>
          <p:cNvPr id="5" name="Graphic 4" descr="Employee badge with solid fill">
            <a:extLst>
              <a:ext uri="{FF2B5EF4-FFF2-40B4-BE49-F238E27FC236}">
                <a16:creationId xmlns:a16="http://schemas.microsoft.com/office/drawing/2014/main" id="{026C65B0-41C6-454A-BAAD-3C3F3FA865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4200" y="1066800"/>
            <a:ext cx="1920240" cy="1920240"/>
          </a:xfrm>
          <a:prstGeom prst="rect">
            <a:avLst/>
          </a:prstGeom>
        </p:spPr>
      </p:pic>
    </p:spTree>
    <p:extLst>
      <p:ext uri="{BB962C8B-B14F-4D97-AF65-F5344CB8AC3E}">
        <p14:creationId xmlns:p14="http://schemas.microsoft.com/office/powerpoint/2010/main" val="372014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2DB-286D-4258-88AC-D010C96F9322}"/>
              </a:ext>
            </a:extLst>
          </p:cNvPr>
          <p:cNvSpPr>
            <a:spLocks noGrp="1"/>
          </p:cNvSpPr>
          <p:nvPr>
            <p:ph type="title"/>
          </p:nvPr>
        </p:nvSpPr>
        <p:spPr>
          <a:xfrm>
            <a:off x="0" y="764373"/>
            <a:ext cx="9144000" cy="1293028"/>
          </a:xfrm>
        </p:spPr>
        <p:txBody>
          <a:bodyPr>
            <a:normAutofit/>
          </a:bodyPr>
          <a:lstStyle/>
          <a:p>
            <a:pPr algn="ctr"/>
            <a:r>
              <a:rPr lang="en-US" sz="3600" b="1" dirty="0">
                <a:solidFill>
                  <a:srgbClr val="00B0F0"/>
                </a:solidFill>
                <a:effectLst/>
                <a:latin typeface="Copperplate Gothic Bold" panose="020E0705020206020404" pitchFamily="34" charset="0"/>
                <a:ea typeface="Times New Roman" panose="02020603050405020304" pitchFamily="18" charset="0"/>
              </a:rPr>
              <a:t>Employee Badge Policy</a:t>
            </a:r>
            <a:br>
              <a:rPr lang="en-US" sz="40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5C797AB-4AEC-4CF9-93BD-E42CC4842FF5}"/>
              </a:ext>
            </a:extLst>
          </p:cNvPr>
          <p:cNvSpPr>
            <a:spLocks noGrp="1"/>
          </p:cNvSpPr>
          <p:nvPr>
            <p:ph idx="1"/>
          </p:nvPr>
        </p:nvSpPr>
        <p:spPr>
          <a:xfrm>
            <a:off x="533400" y="1981201"/>
            <a:ext cx="8153400" cy="1752600"/>
          </a:xfrm>
        </p:spPr>
        <p:txBody>
          <a:bodyPr/>
          <a:lstStyle/>
          <a:p>
            <a:pPr marL="0" indent="0">
              <a:buNone/>
            </a:pPr>
            <a:r>
              <a:rPr lang="en-US" sz="3200" dirty="0">
                <a:solidFill>
                  <a:srgbClr val="00B0F0"/>
                </a:solidFill>
                <a:latin typeface="Copperplate Gothic Bold" panose="020E0705020206020404" pitchFamily="34" charset="0"/>
              </a:rPr>
              <a:t>WHO DO YOU CONTACT TO GET AN ID BADGE OR REPLACE IT?</a:t>
            </a:r>
          </a:p>
        </p:txBody>
      </p:sp>
      <p:pic>
        <p:nvPicPr>
          <p:cNvPr id="4" name="Graphic 3" descr="Employee badge with solid fill">
            <a:extLst>
              <a:ext uri="{FF2B5EF4-FFF2-40B4-BE49-F238E27FC236}">
                <a16:creationId xmlns:a16="http://schemas.microsoft.com/office/drawing/2014/main" id="{94AAB9EC-775D-4232-BA92-8DC421BCC2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4103" y="3124199"/>
            <a:ext cx="3200400" cy="3200400"/>
          </a:xfrm>
          <a:prstGeom prst="rect">
            <a:avLst/>
          </a:prstGeom>
        </p:spPr>
      </p:pic>
    </p:spTree>
    <p:extLst>
      <p:ext uri="{BB962C8B-B14F-4D97-AF65-F5344CB8AC3E}">
        <p14:creationId xmlns:p14="http://schemas.microsoft.com/office/powerpoint/2010/main" val="1538180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2DB-286D-4258-88AC-D010C96F9322}"/>
              </a:ext>
            </a:extLst>
          </p:cNvPr>
          <p:cNvSpPr>
            <a:spLocks noGrp="1"/>
          </p:cNvSpPr>
          <p:nvPr>
            <p:ph type="title"/>
          </p:nvPr>
        </p:nvSpPr>
        <p:spPr>
          <a:xfrm>
            <a:off x="1828800" y="228601"/>
            <a:ext cx="7315200" cy="1295400"/>
          </a:xfrm>
        </p:spPr>
        <p:txBody>
          <a:bodyPr>
            <a:normAutofit/>
          </a:bodyPr>
          <a:lstStyle/>
          <a:p>
            <a:pPr algn="ctr"/>
            <a:r>
              <a:rPr lang="en-US" sz="3200" b="1" dirty="0">
                <a:solidFill>
                  <a:srgbClr val="00B0F0"/>
                </a:solidFill>
                <a:effectLst/>
                <a:latin typeface="Copperplate Gothic Bold" panose="020E0705020206020404" pitchFamily="34" charset="0"/>
                <a:ea typeface="Times New Roman" panose="02020603050405020304" pitchFamily="18" charset="0"/>
              </a:rPr>
              <a:t>Employee Badge Policy</a:t>
            </a:r>
            <a:br>
              <a:rPr lang="en-US" sz="40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5C797AB-4AEC-4CF9-93BD-E42CC4842FF5}"/>
              </a:ext>
            </a:extLst>
          </p:cNvPr>
          <p:cNvSpPr>
            <a:spLocks noGrp="1"/>
          </p:cNvSpPr>
          <p:nvPr>
            <p:ph idx="1"/>
          </p:nvPr>
        </p:nvSpPr>
        <p:spPr>
          <a:xfrm>
            <a:off x="609600" y="1828800"/>
            <a:ext cx="7955280" cy="4191000"/>
          </a:xfrm>
        </p:spPr>
        <p:txBody>
          <a:bodyPr>
            <a:normAutofit fontScale="25000" lnSpcReduction="20000"/>
          </a:bodyPr>
          <a:lstStyle/>
          <a:p>
            <a:pPr marL="0" marR="0" lvl="0" indent="0" algn="ctr">
              <a:spcBef>
                <a:spcPts val="0"/>
              </a:spcBef>
              <a:spcAft>
                <a:spcPts val="0"/>
              </a:spcAft>
              <a:buNone/>
            </a:pPr>
            <a:r>
              <a:rPr lang="en-US" sz="9600" b="1" dirty="0">
                <a:ln w="12700">
                  <a:noFill/>
                  <a:prstDash val="solid"/>
                </a:ln>
                <a:latin typeface="Copperplate Gothic Bold" panose="020E0705020206020404" pitchFamily="34" charset="0"/>
                <a:ea typeface="Times New Roman" panose="02020603050405020304" pitchFamily="18" charset="0"/>
              </a:rPr>
              <a:t>The HR Department will issue identification badges to all new employees and replacements.</a:t>
            </a:r>
          </a:p>
          <a:p>
            <a:pPr marL="0" marR="0" lvl="0" indent="0" algn="ctr">
              <a:spcBef>
                <a:spcPts val="0"/>
              </a:spcBef>
              <a:spcAft>
                <a:spcPts val="0"/>
              </a:spcAft>
              <a:buNone/>
            </a:pPr>
            <a:endParaRPr lang="en-US" sz="3800" b="1" dirty="0">
              <a:effectLst/>
              <a:latin typeface="Castellar" panose="020A0402060406010301" pitchFamily="18" charset="0"/>
              <a:ea typeface="Times New Roman" panose="02020603050405020304" pitchFamily="18" charset="0"/>
            </a:endParaRPr>
          </a:p>
          <a:p>
            <a:pPr marL="0" marR="0" lvl="0" indent="0">
              <a:spcBef>
                <a:spcPts val="0"/>
              </a:spcBef>
              <a:spcAft>
                <a:spcPts val="0"/>
              </a:spcAft>
              <a:buNone/>
            </a:pPr>
            <a:endParaRPr lang="en-US" sz="2400" b="1" dirty="0">
              <a:effectLst/>
              <a:latin typeface="Castellar" panose="020A0402060406010301" pitchFamily="18" charset="0"/>
              <a:ea typeface="Times New Roman" panose="02020603050405020304" pitchFamily="18" charset="0"/>
            </a:endParaRPr>
          </a:p>
          <a:p>
            <a:pPr marL="0" marR="0" lvl="0" indent="0">
              <a:spcBef>
                <a:spcPts val="0"/>
              </a:spcBef>
              <a:spcAft>
                <a:spcPts val="0"/>
              </a:spcAft>
              <a:buNone/>
            </a:pPr>
            <a:r>
              <a:rPr lang="en-US" sz="5600" b="1" dirty="0">
                <a:solidFill>
                  <a:srgbClr val="00B0F0"/>
                </a:solidFill>
                <a:effectLst/>
                <a:latin typeface="Copperplate Gothic Bold" panose="020E0705020206020404" pitchFamily="34" charset="0"/>
                <a:ea typeface="Times New Roman" panose="02020603050405020304" pitchFamily="18" charset="0"/>
              </a:rPr>
              <a:t>Identification badges will include the following information:</a:t>
            </a:r>
          </a:p>
          <a:p>
            <a:pPr marL="0" marR="0" lvl="0" indent="0">
              <a:spcBef>
                <a:spcPts val="0"/>
              </a:spcBef>
              <a:spcAft>
                <a:spcPts val="0"/>
              </a:spcAft>
              <a:buNone/>
            </a:pPr>
            <a:endParaRPr lang="en-US" sz="5600" b="1" dirty="0">
              <a:solidFill>
                <a:srgbClr val="00B0F0"/>
              </a:solidFill>
              <a:effectLst/>
              <a:latin typeface="Copperplate Gothic Bold" panose="020E0705020206020404" pitchFamily="34" charset="0"/>
              <a:ea typeface="Times New Roman" panose="02020603050405020304" pitchFamily="18" charset="0"/>
            </a:endParaRPr>
          </a:p>
          <a:p>
            <a:pPr marL="457200" marR="0" indent="0">
              <a:spcBef>
                <a:spcPts val="0"/>
              </a:spcBef>
              <a:spcAft>
                <a:spcPts val="0"/>
              </a:spcAft>
              <a:buNone/>
            </a:pPr>
            <a:r>
              <a:rPr lang="en-US" sz="5600" b="1" dirty="0">
                <a:solidFill>
                  <a:srgbClr val="00B0F0"/>
                </a:solidFill>
                <a:effectLst/>
                <a:latin typeface="Copperplate Gothic Bold" panose="020E0705020206020404" pitchFamily="34" charset="0"/>
                <a:ea typeface="Times New Roman" panose="02020603050405020304" pitchFamily="18" charset="0"/>
              </a:rPr>
              <a:t>1. Employee Picture</a:t>
            </a:r>
          </a:p>
          <a:p>
            <a:pPr marL="457200" marR="0" indent="0">
              <a:spcBef>
                <a:spcPts val="0"/>
              </a:spcBef>
              <a:spcAft>
                <a:spcPts val="0"/>
              </a:spcAft>
              <a:buNone/>
            </a:pPr>
            <a:r>
              <a:rPr lang="en-US" sz="5600" b="1" dirty="0">
                <a:solidFill>
                  <a:srgbClr val="00B0F0"/>
                </a:solidFill>
                <a:effectLst/>
                <a:latin typeface="Copperplate Gothic Bold" panose="020E0705020206020404" pitchFamily="34" charset="0"/>
                <a:ea typeface="Times New Roman" panose="02020603050405020304" pitchFamily="18" charset="0"/>
              </a:rPr>
              <a:t>2. Employee First and Last Name</a:t>
            </a:r>
          </a:p>
          <a:p>
            <a:pPr marL="457200" marR="0" indent="0">
              <a:spcBef>
                <a:spcPts val="0"/>
              </a:spcBef>
              <a:spcAft>
                <a:spcPts val="0"/>
              </a:spcAft>
              <a:buNone/>
            </a:pPr>
            <a:r>
              <a:rPr lang="en-US" sz="5600" b="1" dirty="0">
                <a:solidFill>
                  <a:srgbClr val="00B0F0"/>
                </a:solidFill>
                <a:latin typeface="Copperplate Gothic Bold" panose="020E0705020206020404" pitchFamily="34" charset="0"/>
                <a:ea typeface="Times New Roman" panose="02020603050405020304" pitchFamily="18" charset="0"/>
              </a:rPr>
              <a:t>3</a:t>
            </a:r>
            <a:r>
              <a:rPr lang="en-US" sz="5600" b="1" dirty="0">
                <a:solidFill>
                  <a:srgbClr val="00B0F0"/>
                </a:solidFill>
                <a:effectLst/>
                <a:latin typeface="Copperplate Gothic Bold" panose="020E0705020206020404" pitchFamily="34" charset="0"/>
                <a:ea typeface="Times New Roman" panose="02020603050405020304" pitchFamily="18" charset="0"/>
              </a:rPr>
              <a:t>. Position Title</a:t>
            </a:r>
          </a:p>
          <a:p>
            <a:pPr marL="457200" marR="0" indent="0">
              <a:spcBef>
                <a:spcPts val="0"/>
              </a:spcBef>
              <a:spcAft>
                <a:spcPts val="0"/>
              </a:spcAft>
              <a:buNone/>
            </a:pPr>
            <a:r>
              <a:rPr lang="en-US" sz="5600" b="1" dirty="0">
                <a:solidFill>
                  <a:srgbClr val="00B0F0"/>
                </a:solidFill>
                <a:latin typeface="Copperplate Gothic Bold" panose="020E0705020206020404" pitchFamily="34" charset="0"/>
                <a:ea typeface="Times New Roman" panose="02020603050405020304" pitchFamily="18" charset="0"/>
              </a:rPr>
              <a:t>4</a:t>
            </a:r>
            <a:r>
              <a:rPr lang="en-US" sz="5600" b="1" dirty="0">
                <a:solidFill>
                  <a:srgbClr val="00B0F0"/>
                </a:solidFill>
                <a:effectLst/>
                <a:latin typeface="Copperplate Gothic Bold" panose="020E0705020206020404" pitchFamily="34" charset="0"/>
                <a:ea typeface="Times New Roman" panose="02020603050405020304" pitchFamily="18" charset="0"/>
              </a:rPr>
              <a:t>. Greater Opportunities Logo </a:t>
            </a:r>
          </a:p>
          <a:p>
            <a:pPr marL="457200" marR="0" indent="0">
              <a:spcBef>
                <a:spcPts val="0"/>
              </a:spcBef>
              <a:spcAft>
                <a:spcPts val="0"/>
              </a:spcAft>
              <a:buNone/>
            </a:pPr>
            <a:endParaRPr lang="en-US" sz="5600" b="1" dirty="0">
              <a:solidFill>
                <a:srgbClr val="00B0F0"/>
              </a:solidFill>
              <a:effectLst/>
              <a:latin typeface="Copperplate Gothic Bold" panose="020E0705020206020404" pitchFamily="34" charset="0"/>
              <a:ea typeface="Times New Roman" panose="02020603050405020304" pitchFamily="18" charset="0"/>
            </a:endParaRPr>
          </a:p>
          <a:p>
            <a:pPr marL="0" marR="0" lvl="0" indent="0">
              <a:spcBef>
                <a:spcPts val="0"/>
              </a:spcBef>
              <a:spcAft>
                <a:spcPts val="0"/>
              </a:spcAft>
              <a:buNone/>
            </a:pPr>
            <a:r>
              <a:rPr lang="en-US" sz="5600" b="1" dirty="0">
                <a:solidFill>
                  <a:srgbClr val="00B0F0"/>
                </a:solidFill>
                <a:effectLst/>
                <a:latin typeface="Copperplate Gothic Bold" panose="020E0705020206020404" pitchFamily="34" charset="0"/>
                <a:ea typeface="Times New Roman" panose="02020603050405020304" pitchFamily="18" charset="0"/>
              </a:rPr>
              <a:t>Badges will be updated to reflect current information such as name or position changes</a:t>
            </a:r>
          </a:p>
          <a:p>
            <a:pPr marL="342900" marR="0" lvl="0" indent="-342900">
              <a:spcBef>
                <a:spcPts val="0"/>
              </a:spcBef>
              <a:spcAft>
                <a:spcPts val="0"/>
              </a:spcAft>
              <a:buFont typeface="+mj-lt"/>
              <a:buAutoNum type="alphaUcPeriod"/>
            </a:pPr>
            <a:endParaRPr lang="en-US" sz="5600" b="1" dirty="0">
              <a:solidFill>
                <a:srgbClr val="00B0F0"/>
              </a:solidFill>
              <a:effectLst/>
              <a:latin typeface="Copperplate Gothic Bold" panose="020E0705020206020404" pitchFamily="34" charset="0"/>
              <a:ea typeface="Times New Roman" panose="02020603050405020304" pitchFamily="18" charset="0"/>
            </a:endParaRPr>
          </a:p>
          <a:p>
            <a:pPr marL="0" marR="0" lvl="0" indent="0">
              <a:spcBef>
                <a:spcPts val="0"/>
              </a:spcBef>
              <a:spcAft>
                <a:spcPts val="0"/>
              </a:spcAft>
              <a:buNone/>
            </a:pPr>
            <a:r>
              <a:rPr lang="en-US" sz="5600" b="1" dirty="0">
                <a:solidFill>
                  <a:srgbClr val="00B0F0"/>
                </a:solidFill>
                <a:effectLst/>
                <a:latin typeface="Copperplate Gothic Bold" panose="020E0705020206020404" pitchFamily="34" charset="0"/>
                <a:ea typeface="Times New Roman" panose="02020603050405020304" pitchFamily="18" charset="0"/>
              </a:rPr>
              <a:t>If an employee needs a new badge due to loss, the employee will be charged a $5.00 fee. There is no fee for issuing an identification badge when an employee’s name or job title changes. </a:t>
            </a:r>
          </a:p>
          <a:p>
            <a:pPr marL="342900" marR="0" lvl="0" indent="-342900">
              <a:spcBef>
                <a:spcPts val="0"/>
              </a:spcBef>
              <a:spcAft>
                <a:spcPts val="0"/>
              </a:spcAft>
              <a:buFont typeface="+mj-lt"/>
              <a:buAutoNum type="alphaUcPeriod"/>
            </a:pP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tabLst>
                <a:tab pos="5543550" algn="l"/>
              </a:tabLst>
            </a:pPr>
            <a:r>
              <a:rPr lang="en-US" sz="1800" dirty="0">
                <a:effectLst/>
                <a:latin typeface="Times New Roman" panose="02020603050405020304" pitchFamily="18" charset="0"/>
                <a:ea typeface="Times New Roman" panose="02020603050405020304" pitchFamily="18" charset="0"/>
              </a:rPr>
              <a:t>	</a:t>
            </a:r>
          </a:p>
        </p:txBody>
      </p:sp>
      <p:pic>
        <p:nvPicPr>
          <p:cNvPr id="6" name="Picture 5" descr="Gold glitter star on white background">
            <a:extLst>
              <a:ext uri="{FF2B5EF4-FFF2-40B4-BE49-F238E27FC236}">
                <a16:creationId xmlns:a16="http://schemas.microsoft.com/office/drawing/2014/main" id="{03D28647-ACFA-EA4E-6E26-60085DAFF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0"/>
            <a:ext cx="1752600" cy="1752600"/>
          </a:xfrm>
          <a:prstGeom prst="rect">
            <a:avLst/>
          </a:prstGeom>
        </p:spPr>
      </p:pic>
    </p:spTree>
    <p:extLst>
      <p:ext uri="{BB962C8B-B14F-4D97-AF65-F5344CB8AC3E}">
        <p14:creationId xmlns:p14="http://schemas.microsoft.com/office/powerpoint/2010/main" val="7988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 calcmode="lin" valueType="num">
                                      <p:cBhvr additive="base">
                                        <p:cTn id="5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2DB-286D-4258-88AC-D010C96F9322}"/>
              </a:ext>
            </a:extLst>
          </p:cNvPr>
          <p:cNvSpPr>
            <a:spLocks noGrp="1"/>
          </p:cNvSpPr>
          <p:nvPr>
            <p:ph type="title"/>
          </p:nvPr>
        </p:nvSpPr>
        <p:spPr>
          <a:xfrm>
            <a:off x="0" y="-76200"/>
            <a:ext cx="9144000" cy="914400"/>
          </a:xfrm>
        </p:spPr>
        <p:txBody>
          <a:bodyPr>
            <a:normAutofit fontScale="90000"/>
          </a:bodyPr>
          <a:lstStyle/>
          <a:p>
            <a:pPr algn="ctr"/>
            <a:br>
              <a:rPr lang="en-US" sz="3200" b="1" dirty="0">
                <a:solidFill>
                  <a:srgbClr val="00B0F0"/>
                </a:solidFill>
                <a:effectLst/>
                <a:latin typeface="Copperplate Gothic Bold" panose="020E0705020206020404" pitchFamily="34" charset="0"/>
                <a:ea typeface="Times New Roman" panose="02020603050405020304" pitchFamily="18" charset="0"/>
              </a:rPr>
            </a:br>
            <a:r>
              <a:rPr lang="en-US" sz="3200" b="1" dirty="0">
                <a:solidFill>
                  <a:srgbClr val="00B0F0"/>
                </a:solidFill>
                <a:effectLst/>
                <a:latin typeface="Copperplate Gothic Bold" panose="020E0705020206020404" pitchFamily="34" charset="0"/>
                <a:ea typeface="Times New Roman" panose="02020603050405020304" pitchFamily="18" charset="0"/>
              </a:rPr>
              <a:t>Employee Badge Policy</a:t>
            </a:r>
            <a:br>
              <a:rPr lang="en-US" sz="40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5C797AB-4AEC-4CF9-93BD-E42CC4842FF5}"/>
              </a:ext>
            </a:extLst>
          </p:cNvPr>
          <p:cNvSpPr>
            <a:spLocks noGrp="1"/>
          </p:cNvSpPr>
          <p:nvPr>
            <p:ph idx="1"/>
          </p:nvPr>
        </p:nvSpPr>
        <p:spPr>
          <a:xfrm>
            <a:off x="76200" y="762000"/>
            <a:ext cx="8991600" cy="5334000"/>
          </a:xfrm>
        </p:spPr>
        <p:txBody>
          <a:bodyPr>
            <a:noAutofit/>
          </a:bodyPr>
          <a:lstStyle/>
          <a:p>
            <a:pPr marL="0" marR="0" lvl="0" indent="0">
              <a:spcBef>
                <a:spcPts val="0"/>
              </a:spcBef>
              <a:spcAft>
                <a:spcPts val="0"/>
              </a:spcAft>
              <a:buNone/>
            </a:pPr>
            <a:r>
              <a:rPr lang="en-US" sz="1600" b="1" dirty="0">
                <a:solidFill>
                  <a:srgbClr val="00B0F0"/>
                </a:solidFill>
                <a:effectLst/>
                <a:latin typeface="Copperplate Gothic Bold" panose="020E0705020206020404" pitchFamily="34" charset="0"/>
                <a:ea typeface="Times New Roman" panose="02020603050405020304" pitchFamily="18" charset="0"/>
              </a:rPr>
              <a:t>Badges must be clipped to clothing on the front of the employee, at least six inches above the waist or worn on a lanyard. </a:t>
            </a:r>
          </a:p>
          <a:p>
            <a:pPr marL="0" marR="0" lvl="0" indent="0">
              <a:spcBef>
                <a:spcPts val="0"/>
              </a:spcBef>
              <a:spcAft>
                <a:spcPts val="0"/>
              </a:spcAft>
              <a:buNone/>
            </a:pPr>
            <a:endParaRPr lang="en-US" sz="1600" b="1" dirty="0">
              <a:solidFill>
                <a:srgbClr val="00B0F0"/>
              </a:solidFill>
              <a:latin typeface="Copperplate Gothic Bold" panose="020E0705020206020404" pitchFamily="34" charset="0"/>
              <a:ea typeface="Times New Roman" panose="02020603050405020304" pitchFamily="18" charset="0"/>
            </a:endParaRPr>
          </a:p>
          <a:p>
            <a:pPr marL="0" marR="0" lvl="0" indent="0">
              <a:spcBef>
                <a:spcPts val="0"/>
              </a:spcBef>
              <a:spcAft>
                <a:spcPts val="0"/>
              </a:spcAft>
              <a:buNone/>
            </a:pPr>
            <a:r>
              <a:rPr lang="en-US" sz="1600" b="1" dirty="0">
                <a:solidFill>
                  <a:srgbClr val="00B0F0"/>
                </a:solidFill>
                <a:effectLst/>
                <a:latin typeface="Copperplate Gothic Bold" panose="020E0705020206020404" pitchFamily="34" charset="0"/>
                <a:ea typeface="Times New Roman" panose="02020603050405020304" pitchFamily="18" charset="0"/>
              </a:rPr>
              <a:t>Every effort should be made to ensure identification information is clearly visible to others. Badges may not be worn on belts, sleeves, pockets, footwear, etc.</a:t>
            </a:r>
          </a:p>
          <a:p>
            <a:pPr marL="0" marR="0" lvl="0" indent="0">
              <a:spcBef>
                <a:spcPts val="0"/>
              </a:spcBef>
              <a:spcAft>
                <a:spcPts val="0"/>
              </a:spcAft>
              <a:buNone/>
            </a:pPr>
            <a:endParaRPr lang="en-US" sz="1600" b="1" dirty="0">
              <a:solidFill>
                <a:srgbClr val="00B0F0"/>
              </a:solidFill>
              <a:effectLst/>
              <a:latin typeface="Copperplate Gothic Bold" panose="020E0705020206020404" pitchFamily="34" charset="0"/>
              <a:ea typeface="Times New Roman" panose="02020603050405020304" pitchFamily="18" charset="0"/>
            </a:endParaRPr>
          </a:p>
          <a:p>
            <a:pPr marL="0" marR="0" indent="0">
              <a:spcBef>
                <a:spcPts val="0"/>
              </a:spcBef>
              <a:spcAft>
                <a:spcPts val="0"/>
              </a:spcAft>
              <a:buNone/>
            </a:pPr>
            <a:r>
              <a:rPr lang="en-US" sz="1600" b="1" dirty="0">
                <a:solidFill>
                  <a:srgbClr val="00B0F0"/>
                </a:solidFill>
                <a:effectLst/>
                <a:latin typeface="Copperplate Gothic Bold" panose="020E0705020206020404" pitchFamily="34" charset="0"/>
                <a:ea typeface="Times New Roman" panose="02020603050405020304" pitchFamily="18" charset="0"/>
              </a:rPr>
              <a:t>Badges must not be deliberately worn in a manner that prevents a person’s name or job title from being visible.</a:t>
            </a:r>
          </a:p>
          <a:p>
            <a:pPr marL="0" marR="0" indent="0">
              <a:spcBef>
                <a:spcPts val="0"/>
              </a:spcBef>
              <a:spcAft>
                <a:spcPts val="0"/>
              </a:spcAft>
              <a:buNone/>
            </a:pPr>
            <a:endParaRPr lang="en-US" sz="1600" b="1" dirty="0">
              <a:solidFill>
                <a:srgbClr val="00B0F0"/>
              </a:solidFill>
              <a:effectLst/>
              <a:latin typeface="Copperplate Gothic Bold" panose="020E0705020206020404" pitchFamily="34" charset="0"/>
              <a:ea typeface="Times New Roman" panose="02020603050405020304" pitchFamily="18" charset="0"/>
            </a:endParaRPr>
          </a:p>
          <a:p>
            <a:pPr marL="0" marR="0" lvl="0" indent="0">
              <a:spcBef>
                <a:spcPts val="0"/>
              </a:spcBef>
              <a:spcAft>
                <a:spcPts val="0"/>
              </a:spcAft>
              <a:buNone/>
            </a:pPr>
            <a:r>
              <a:rPr lang="en-US" sz="1600" b="1" dirty="0">
                <a:solidFill>
                  <a:srgbClr val="00B0F0"/>
                </a:solidFill>
                <a:effectLst/>
                <a:latin typeface="Copperplate Gothic Bold" panose="020E0705020206020404" pitchFamily="34" charset="0"/>
                <a:ea typeface="Times New Roman" panose="02020603050405020304" pitchFamily="18" charset="0"/>
              </a:rPr>
              <a:t>Supervisors will make arrangements for employees who forget or misplace their identification badge, to wear a temporary badge that includes their first and last name and their job title. This may be worn for up to three days, by which time the employee either needs to wear the identification badge that was issued to them or obtain a replacement badge from the HR Department.</a:t>
            </a:r>
          </a:p>
          <a:p>
            <a:pPr marL="0" marR="0" lvl="0" indent="0" algn="just">
              <a:spcBef>
                <a:spcPts val="0"/>
              </a:spcBef>
              <a:spcAft>
                <a:spcPts val="0"/>
              </a:spcAft>
              <a:buNone/>
            </a:pPr>
            <a:endParaRPr lang="en-US" sz="1600" b="1" dirty="0">
              <a:solidFill>
                <a:srgbClr val="00B0F0"/>
              </a:solidFill>
              <a:latin typeface="Copperplate Gothic Bold" panose="020E0705020206020404" pitchFamily="34" charset="0"/>
              <a:ea typeface="Times New Roman" panose="02020603050405020304" pitchFamily="18" charset="0"/>
            </a:endParaRPr>
          </a:p>
          <a:p>
            <a:pPr marL="0" marR="0" lvl="0" indent="0" algn="just">
              <a:spcBef>
                <a:spcPts val="0"/>
              </a:spcBef>
              <a:spcAft>
                <a:spcPts val="0"/>
              </a:spcAft>
              <a:buNone/>
            </a:pPr>
            <a:r>
              <a:rPr lang="en-US" sz="1600" b="1" dirty="0">
                <a:solidFill>
                  <a:srgbClr val="00B0F0"/>
                </a:solidFill>
                <a:effectLst/>
                <a:latin typeface="Copperplate Gothic Bold" panose="020E0705020206020404" pitchFamily="34" charset="0"/>
                <a:ea typeface="Times New Roman" panose="02020603050405020304" pitchFamily="18" charset="0"/>
              </a:rPr>
              <a:t>Identification Badges may be used for identification purposes when traveling on GOBC business.</a:t>
            </a:r>
          </a:p>
          <a:p>
            <a:pPr marL="0" marR="0" indent="0" algn="just">
              <a:spcBef>
                <a:spcPts val="0"/>
              </a:spcBef>
              <a:spcAft>
                <a:spcPts val="0"/>
              </a:spcAft>
              <a:buNone/>
              <a:tabLst>
                <a:tab pos="5543550" algn="l"/>
              </a:tabLst>
            </a:pPr>
            <a:r>
              <a:rPr lang="en-US" sz="1600" dirty="0">
                <a:effectLst/>
                <a:latin typeface="Castellar" panose="020A0402060406010301" pitchFamily="18" charset="0"/>
                <a:ea typeface="Times New Roman" panose="02020603050405020304" pitchFamily="18" charset="0"/>
              </a:rPr>
              <a:t>	</a:t>
            </a:r>
          </a:p>
        </p:txBody>
      </p:sp>
    </p:spTree>
    <p:extLst>
      <p:ext uri="{BB962C8B-B14F-4D97-AF65-F5344CB8AC3E}">
        <p14:creationId xmlns:p14="http://schemas.microsoft.com/office/powerpoint/2010/main" val="333250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7C08-6164-10F8-DA1E-59AE8AFDB63E}"/>
              </a:ext>
            </a:extLst>
          </p:cNvPr>
          <p:cNvSpPr>
            <a:spLocks noGrp="1"/>
          </p:cNvSpPr>
          <p:nvPr>
            <p:ph type="title"/>
          </p:nvPr>
        </p:nvSpPr>
        <p:spPr>
          <a:xfrm>
            <a:off x="533401" y="304801"/>
            <a:ext cx="8001000" cy="1087436"/>
          </a:xfrm>
        </p:spPr>
        <p:txBody>
          <a:bodyPr>
            <a:normAutofit fontScale="90000"/>
          </a:bodyPr>
          <a:lstStyle/>
          <a:p>
            <a:r>
              <a:rPr lang="en-US" sz="3200" b="1" spc="-100" dirty="0">
                <a:solidFill>
                  <a:srgbClr val="00B0F0"/>
                </a:solidFill>
                <a:latin typeface="Copperplate Gothic Bold" panose="020E0705020206020404" pitchFamily="34" charset="0"/>
              </a:rPr>
              <a:t>Who do you contact if you get locked out of your computer?</a:t>
            </a:r>
            <a:br>
              <a:rPr lang="en-US" sz="3200" b="1" spc="-100" dirty="0">
                <a:solidFill>
                  <a:srgbClr val="00B0F0"/>
                </a:solidFill>
                <a:latin typeface="Copperplate Gothic Bold" panose="020E0705020206020404" pitchFamily="34" charset="0"/>
              </a:rPr>
            </a:br>
            <a:endParaRPr lang="en-US" dirty="0"/>
          </a:p>
        </p:txBody>
      </p:sp>
      <p:pic>
        <p:nvPicPr>
          <p:cNvPr id="5" name="Content Placeholder 4" descr="Device and padlock">
            <a:extLst>
              <a:ext uri="{FF2B5EF4-FFF2-40B4-BE49-F238E27FC236}">
                <a16:creationId xmlns:a16="http://schemas.microsoft.com/office/drawing/2014/main" id="{69E6F447-6E12-1144-9CD3-ED02E6C37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447800"/>
            <a:ext cx="6132689" cy="3449638"/>
          </a:xfrm>
        </p:spPr>
      </p:pic>
      <p:sp>
        <p:nvSpPr>
          <p:cNvPr id="8" name="TextBox 7">
            <a:extLst>
              <a:ext uri="{FF2B5EF4-FFF2-40B4-BE49-F238E27FC236}">
                <a16:creationId xmlns:a16="http://schemas.microsoft.com/office/drawing/2014/main" id="{4D2A6839-8E0C-73A2-25F9-2A2419838514}"/>
              </a:ext>
            </a:extLst>
          </p:cNvPr>
          <p:cNvSpPr txBox="1"/>
          <p:nvPr/>
        </p:nvSpPr>
        <p:spPr>
          <a:xfrm>
            <a:off x="1295400" y="5257800"/>
            <a:ext cx="6132689" cy="954107"/>
          </a:xfrm>
          <a:prstGeom prst="rect">
            <a:avLst/>
          </a:prstGeom>
          <a:noFill/>
        </p:spPr>
        <p:txBody>
          <a:bodyPr wrap="square">
            <a:spAutoFit/>
          </a:bodyPr>
          <a:lstStyle/>
          <a:p>
            <a:pPr algn="ctr"/>
            <a:r>
              <a:rPr lang="en-US" sz="2800" b="1" spc="-100" dirty="0">
                <a:latin typeface="Copperplate Gothic Bold" panose="020E0705020206020404" pitchFamily="34" charset="0"/>
              </a:rPr>
              <a:t>THE IT DEPARTMENT RESETS </a:t>
            </a:r>
          </a:p>
          <a:p>
            <a:pPr algn="ctr"/>
            <a:r>
              <a:rPr lang="en-US" sz="2800" b="1" spc="-100" dirty="0">
                <a:latin typeface="Copperplate Gothic Bold" panose="020E0705020206020404" pitchFamily="34" charset="0"/>
              </a:rPr>
              <a:t>YOUR COMPUTER SIGN - ON!</a:t>
            </a:r>
            <a:endParaRPr lang="en-US" sz="2800" dirty="0"/>
          </a:p>
        </p:txBody>
      </p:sp>
    </p:spTree>
    <p:extLst>
      <p:ext uri="{BB962C8B-B14F-4D97-AF65-F5344CB8AC3E}">
        <p14:creationId xmlns:p14="http://schemas.microsoft.com/office/powerpoint/2010/main" val="39199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BEDDD-0DD2-C8E0-ABB4-FF9383B37490}"/>
              </a:ext>
            </a:extLst>
          </p:cNvPr>
          <p:cNvSpPr>
            <a:spLocks noGrp="1"/>
          </p:cNvSpPr>
          <p:nvPr>
            <p:ph type="title"/>
          </p:nvPr>
        </p:nvSpPr>
        <p:spPr>
          <a:xfrm>
            <a:off x="609600" y="685800"/>
            <a:ext cx="7848599" cy="1167955"/>
          </a:xfrm>
        </p:spPr>
        <p:txBody>
          <a:bodyPr>
            <a:normAutofit fontScale="90000"/>
          </a:bodyPr>
          <a:lstStyle/>
          <a:p>
            <a:br>
              <a:rPr lang="en-US" sz="3200" b="1" dirty="0">
                <a:solidFill>
                  <a:srgbClr val="00B0F0"/>
                </a:solidFill>
                <a:latin typeface="Copperplate Gothic Bold" panose="020E0705020206020404" pitchFamily="34" charset="0"/>
              </a:rPr>
            </a:br>
            <a:r>
              <a:rPr lang="en-US" sz="3200" b="1" dirty="0">
                <a:solidFill>
                  <a:srgbClr val="00B0F0"/>
                </a:solidFill>
                <a:latin typeface="Copperplate Gothic Bold" panose="020E0705020206020404" pitchFamily="34" charset="0"/>
              </a:rPr>
              <a:t>WHAT IS THE DIFFERENCE BETWEEN AN HSA AND AN HRA?</a:t>
            </a:r>
            <a:br>
              <a:rPr lang="en-US" sz="3200" b="1" dirty="0">
                <a:solidFill>
                  <a:srgbClr val="00B0F0"/>
                </a:solidFill>
                <a:latin typeface="Copperplate Gothic Bold" panose="020E0705020206020404" pitchFamily="34" charset="0"/>
              </a:rPr>
            </a:br>
            <a:endParaRPr lang="en-US" dirty="0"/>
          </a:p>
        </p:txBody>
      </p:sp>
      <p:sp>
        <p:nvSpPr>
          <p:cNvPr id="3" name="Content Placeholder 2">
            <a:extLst>
              <a:ext uri="{FF2B5EF4-FFF2-40B4-BE49-F238E27FC236}">
                <a16:creationId xmlns:a16="http://schemas.microsoft.com/office/drawing/2014/main" id="{CFD45FD5-8642-109C-F0EA-D2B6A0006897}"/>
              </a:ext>
            </a:extLst>
          </p:cNvPr>
          <p:cNvSpPr>
            <a:spLocks noGrp="1"/>
          </p:cNvSpPr>
          <p:nvPr>
            <p:ph idx="1"/>
          </p:nvPr>
        </p:nvSpPr>
        <p:spPr>
          <a:xfrm>
            <a:off x="685800" y="1853755"/>
            <a:ext cx="8001000" cy="3927867"/>
          </a:xfrm>
        </p:spPr>
        <p:txBody>
          <a:bodyPr>
            <a:normAutofit fontScale="55000" lnSpcReduction="20000"/>
          </a:bodyPr>
          <a:lstStyle/>
          <a:p>
            <a:pPr marL="0" indent="0">
              <a:buNone/>
            </a:pPr>
            <a:endParaRPr lang="en-US" dirty="0">
              <a:effectLst/>
            </a:endParaRPr>
          </a:p>
          <a:p>
            <a:pPr marL="0" indent="0">
              <a:buNone/>
            </a:pPr>
            <a:r>
              <a:rPr lang="en-US" sz="3700" dirty="0">
                <a:latin typeface="Copperplate Gothic Bold" panose="020E0705020206020404" pitchFamily="34" charset="0"/>
              </a:rPr>
              <a:t>Health Savings Accounts (HSAs) and Health Reimbursement Arrangements (HRAs) are both ways to pay for eligible medical expenses, but they differ in ownership, funding, and portability</a:t>
            </a:r>
          </a:p>
          <a:p>
            <a:pPr marL="0" indent="0">
              <a:buNone/>
            </a:pPr>
            <a:r>
              <a:rPr lang="en-US" sz="3700" dirty="0">
                <a:latin typeface="Copperplate Gothic Bold" panose="020E0705020206020404" pitchFamily="34" charset="0"/>
              </a:rPr>
              <a:t>HSAs are owned by the individual, while HRAs are owned by the employer. </a:t>
            </a:r>
          </a:p>
          <a:p>
            <a:pPr marL="0" indent="0">
              <a:buNone/>
            </a:pPr>
            <a:r>
              <a:rPr lang="en-US" sz="3700" dirty="0">
                <a:latin typeface="Copperplate Gothic Bold" panose="020E0705020206020404" pitchFamily="34" charset="0"/>
              </a:rPr>
              <a:t>HSAs are funded by pre-tax contributions from the individual, while HRAs are typically funded solely by the employer. </a:t>
            </a:r>
          </a:p>
        </p:txBody>
      </p:sp>
    </p:spTree>
    <p:extLst>
      <p:ext uri="{BB962C8B-B14F-4D97-AF65-F5344CB8AC3E}">
        <p14:creationId xmlns:p14="http://schemas.microsoft.com/office/powerpoint/2010/main" val="13601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TextBox 3">
            <a:extLst>
              <a:ext uri="{FF2B5EF4-FFF2-40B4-BE49-F238E27FC236}">
                <a16:creationId xmlns:a16="http://schemas.microsoft.com/office/drawing/2014/main" id="{C3BBAF8E-2E18-E97F-F57E-A227615DB04E}"/>
              </a:ext>
            </a:extLst>
          </p:cNvPr>
          <p:cNvSpPr txBox="1">
            <a:spLocks noChangeArrowheads="1"/>
          </p:cNvSpPr>
          <p:nvPr/>
        </p:nvSpPr>
        <p:spPr bwMode="auto">
          <a:xfrm>
            <a:off x="381000" y="1828800"/>
            <a:ext cx="7924800" cy="35631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algn="ctr" eaLnBrk="1" hangingPunct="1">
              <a:lnSpc>
                <a:spcPct val="90000"/>
              </a:lnSpc>
              <a:spcBef>
                <a:spcPct val="0"/>
              </a:spcBef>
              <a:spcAft>
                <a:spcPts val="600"/>
              </a:spcAft>
              <a:buClrTx/>
              <a:buNone/>
            </a:pPr>
            <a:r>
              <a:rPr lang="en-US" altLang="en-US" sz="4000" b="1" spc="-100" dirty="0">
                <a:solidFill>
                  <a:srgbClr val="00B0F0"/>
                </a:solidFill>
                <a:latin typeface="Copperplate Gothic Bold" panose="020E0705020206020404" pitchFamily="34" charset="0"/>
                <a:ea typeface="+mj-ea"/>
                <a:cs typeface="+mj-cs"/>
              </a:rPr>
              <a:t>Where do you go to locate important Company Documents?</a:t>
            </a:r>
          </a:p>
          <a:p>
            <a:pPr algn="ctr" eaLnBrk="1" hangingPunct="1">
              <a:lnSpc>
                <a:spcPct val="90000"/>
              </a:lnSpc>
              <a:spcBef>
                <a:spcPct val="0"/>
              </a:spcBef>
              <a:spcAft>
                <a:spcPts val="600"/>
              </a:spcAft>
              <a:buClrTx/>
              <a:buNone/>
            </a:pPr>
            <a:endParaRPr lang="en-US" altLang="en-US" b="1" spc="-100" dirty="0">
              <a:solidFill>
                <a:srgbClr val="FFFFFF"/>
              </a:solidFill>
              <a:latin typeface="Castellar" panose="020A0402060406010301" pitchFamily="18" charset="0"/>
              <a:ea typeface="+mj-ea"/>
              <a:cs typeface="+mj-cs"/>
            </a:endParaRPr>
          </a:p>
          <a:p>
            <a:pPr eaLnBrk="1" hangingPunct="1">
              <a:lnSpc>
                <a:spcPct val="90000"/>
              </a:lnSpc>
              <a:spcBef>
                <a:spcPct val="0"/>
              </a:spcBef>
              <a:spcAft>
                <a:spcPts val="600"/>
              </a:spcAft>
              <a:buClrTx/>
              <a:buNone/>
            </a:pPr>
            <a:endParaRPr lang="en-US" altLang="en-US" spc="-100" dirty="0">
              <a:solidFill>
                <a:srgbClr val="FFFFFF"/>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41D5-EA91-870A-58A9-85D7553A009E}"/>
              </a:ext>
            </a:extLst>
          </p:cNvPr>
          <p:cNvSpPr>
            <a:spLocks noGrp="1"/>
          </p:cNvSpPr>
          <p:nvPr>
            <p:ph type="title"/>
          </p:nvPr>
        </p:nvSpPr>
        <p:spPr>
          <a:xfrm>
            <a:off x="304800" y="533400"/>
            <a:ext cx="8381999" cy="1049235"/>
          </a:xfrm>
        </p:spPr>
        <p:txBody>
          <a:bodyPr>
            <a:normAutofit fontScale="90000"/>
          </a:bodyPr>
          <a:lstStyle/>
          <a:p>
            <a:br>
              <a:rPr lang="en-US" sz="3200" b="1" dirty="0">
                <a:solidFill>
                  <a:srgbClr val="00B0F0"/>
                </a:solidFill>
                <a:latin typeface="Copperplate Gothic Bold" panose="020E0705020206020404" pitchFamily="34" charset="0"/>
              </a:rPr>
            </a:br>
            <a:r>
              <a:rPr lang="en-US" sz="3200" b="1" dirty="0">
                <a:solidFill>
                  <a:srgbClr val="00B0F0"/>
                </a:solidFill>
                <a:latin typeface="Copperplate Gothic Bold" panose="020E0705020206020404" pitchFamily="34" charset="0"/>
              </a:rPr>
              <a:t>WHAT IS THE DIFFERENCE BETWEEN AN HSA AND AN HRA?</a:t>
            </a:r>
            <a:br>
              <a:rPr lang="en-US" sz="3200" b="1" dirty="0">
                <a:solidFill>
                  <a:srgbClr val="00B0F0"/>
                </a:solidFill>
                <a:latin typeface="Copperplate Gothic Bold" panose="020E0705020206020404" pitchFamily="34" charset="0"/>
              </a:rPr>
            </a:br>
            <a:endParaRPr lang="en-US" dirty="0"/>
          </a:p>
        </p:txBody>
      </p:sp>
      <p:sp>
        <p:nvSpPr>
          <p:cNvPr id="4" name="TextBox 3">
            <a:extLst>
              <a:ext uri="{FF2B5EF4-FFF2-40B4-BE49-F238E27FC236}">
                <a16:creationId xmlns:a16="http://schemas.microsoft.com/office/drawing/2014/main" id="{D22156E6-8858-B3E7-8CAA-C15FDF367254}"/>
              </a:ext>
            </a:extLst>
          </p:cNvPr>
          <p:cNvSpPr txBox="1"/>
          <p:nvPr/>
        </p:nvSpPr>
        <p:spPr>
          <a:xfrm>
            <a:off x="152400" y="1881187"/>
            <a:ext cx="8763000" cy="3693319"/>
          </a:xfrm>
          <a:prstGeom prst="rect">
            <a:avLst/>
          </a:prstGeom>
          <a:noFill/>
        </p:spPr>
        <p:txBody>
          <a:bodyPr wrap="square">
            <a:spAutoFit/>
          </a:bodyPr>
          <a:lstStyle/>
          <a:p>
            <a:pPr marL="0" indent="0">
              <a:buNone/>
            </a:pPr>
            <a:r>
              <a:rPr lang="en-US" sz="1800" dirty="0">
                <a:latin typeface="Copperplate Gothic Bold" panose="020E0705020206020404" pitchFamily="34" charset="0"/>
              </a:rPr>
              <a:t>HSAs are portable, even if you change jobs, but HRAs may not be. If you leave your job, you lose access to your HRA account unless you elect COBRA coverage. Any remaining money in your HRA goes back to your employer. </a:t>
            </a:r>
          </a:p>
          <a:p>
            <a:pPr marL="0" indent="0">
              <a:buNone/>
            </a:pPr>
            <a:endParaRPr lang="en-US" sz="1800" dirty="0">
              <a:latin typeface="Copperplate Gothic Bold" panose="020E0705020206020404" pitchFamily="34" charset="0"/>
            </a:endParaRPr>
          </a:p>
          <a:p>
            <a:pPr marL="0" indent="0">
              <a:buNone/>
            </a:pPr>
            <a:r>
              <a:rPr lang="en-US" sz="1800" dirty="0">
                <a:latin typeface="Copperplate Gothic Bold" panose="020E0705020206020404" pitchFamily="34" charset="0"/>
              </a:rPr>
              <a:t>With an HSA, the employee has more flexibility to control how much money they set aside for healthcare costs and how much money is spent. With an HRA, the employer sets the limit and determines which expenses will be reimbursable. </a:t>
            </a:r>
          </a:p>
          <a:p>
            <a:pPr marL="0" indent="0">
              <a:buNone/>
            </a:pPr>
            <a:endParaRPr lang="en-US" sz="1800" dirty="0">
              <a:effectLst/>
              <a:latin typeface="Copperplate Gothic Bold" panose="020E0705020206020404" pitchFamily="34" charset="0"/>
            </a:endParaRPr>
          </a:p>
          <a:p>
            <a:pPr marL="0" indent="0">
              <a:buNone/>
            </a:pPr>
            <a:r>
              <a:rPr lang="en-US" sz="1800" dirty="0">
                <a:effectLst/>
                <a:latin typeface="Copperplate Gothic Bold" panose="020E0705020206020404" pitchFamily="34" charset="0"/>
              </a:rPr>
              <a:t>HSA funds can earn interest and be invested, just like money in a 401(k) or IRA, but HRA funds cannot. In many cases, the money in the HRA must be spent the year it is contributed or you lose it.</a:t>
            </a:r>
          </a:p>
        </p:txBody>
      </p:sp>
    </p:spTree>
    <p:extLst>
      <p:ext uri="{BB962C8B-B14F-4D97-AF65-F5344CB8AC3E}">
        <p14:creationId xmlns:p14="http://schemas.microsoft.com/office/powerpoint/2010/main" val="27981094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2DB-286D-4258-88AC-D010C96F9322}"/>
              </a:ext>
            </a:extLst>
          </p:cNvPr>
          <p:cNvSpPr>
            <a:spLocks noGrp="1"/>
          </p:cNvSpPr>
          <p:nvPr>
            <p:ph type="title"/>
          </p:nvPr>
        </p:nvSpPr>
        <p:spPr>
          <a:xfrm>
            <a:off x="-76200" y="3200400"/>
            <a:ext cx="9327776" cy="2819400"/>
          </a:xfrm>
        </p:spPr>
        <p:txBody>
          <a:bodyPr>
            <a:normAutofit fontScale="90000"/>
          </a:bodyPr>
          <a:lstStyle/>
          <a:p>
            <a:pPr algn="ctr"/>
            <a:r>
              <a:rPr lang="en-US" sz="4400" b="1" dirty="0">
                <a:solidFill>
                  <a:srgbClr val="00B0F0"/>
                </a:solidFill>
                <a:latin typeface="Copperplate Gothic Bold" panose="020E0705020206020404" pitchFamily="34" charset="0"/>
                <a:ea typeface="Times New Roman" panose="02020603050405020304" pitchFamily="18" charset="0"/>
              </a:rPr>
              <a:t>If i were a hacker where could i go to get all your personal information in one place??</a:t>
            </a:r>
            <a:br>
              <a:rPr lang="en-US" sz="4000" dirty="0">
                <a:effectLst/>
                <a:latin typeface="Times New Roman" panose="02020603050405020304" pitchFamily="18" charset="0"/>
                <a:ea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5EFDB36A-445F-4983-B5FF-1BBE3530E75C}"/>
              </a:ext>
            </a:extLst>
          </p:cNvPr>
          <p:cNvSpPr txBox="1"/>
          <p:nvPr/>
        </p:nvSpPr>
        <p:spPr>
          <a:xfrm>
            <a:off x="38100" y="331694"/>
            <a:ext cx="9067800" cy="1015663"/>
          </a:xfrm>
          <a:prstGeom prst="rect">
            <a:avLst/>
          </a:prstGeom>
          <a:noFill/>
        </p:spPr>
        <p:txBody>
          <a:bodyPr wrap="square" rtlCol="0">
            <a:spAutoFit/>
          </a:bodyPr>
          <a:lstStyle/>
          <a:p>
            <a:pPr algn="ctr"/>
            <a:r>
              <a:rPr lang="en-US" sz="6000" b="1" dirty="0">
                <a:solidFill>
                  <a:srgbClr val="00B0F0"/>
                </a:solidFill>
                <a:latin typeface="Copperplate Gothic Bold" panose="020E0705020206020404" pitchFamily="34" charset="0"/>
              </a:rPr>
              <a:t>SECURITY</a:t>
            </a:r>
          </a:p>
        </p:txBody>
      </p:sp>
      <p:pic>
        <p:nvPicPr>
          <p:cNvPr id="6" name="Picture 5">
            <a:extLst>
              <a:ext uri="{FF2B5EF4-FFF2-40B4-BE49-F238E27FC236}">
                <a16:creationId xmlns:a16="http://schemas.microsoft.com/office/drawing/2014/main" id="{24CCE74E-D27A-4029-8BB9-8B2C6D76C2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895600" y="1447800"/>
            <a:ext cx="3291840" cy="1645920"/>
          </a:xfrm>
          <a:prstGeom prst="rect">
            <a:avLst/>
          </a:prstGeom>
        </p:spPr>
      </p:pic>
    </p:spTree>
    <p:extLst>
      <p:ext uri="{BB962C8B-B14F-4D97-AF65-F5344CB8AC3E}">
        <p14:creationId xmlns:p14="http://schemas.microsoft.com/office/powerpoint/2010/main" val="1726355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D2DB-286D-4258-88AC-D010C96F9322}"/>
              </a:ext>
            </a:extLst>
          </p:cNvPr>
          <p:cNvSpPr>
            <a:spLocks noGrp="1"/>
          </p:cNvSpPr>
          <p:nvPr>
            <p:ph type="title"/>
          </p:nvPr>
        </p:nvSpPr>
        <p:spPr>
          <a:xfrm>
            <a:off x="85724" y="2286000"/>
            <a:ext cx="9067801" cy="3229264"/>
          </a:xfrm>
        </p:spPr>
        <p:txBody>
          <a:bodyPr>
            <a:normAutofit fontScale="90000"/>
          </a:bodyPr>
          <a:lstStyle/>
          <a:p>
            <a:pPr algn="l"/>
            <a:br>
              <a:rPr lang="en-US" sz="3100" dirty="0">
                <a:latin typeface="Castellar" panose="020A0402060406010301" pitchFamily="18" charset="0"/>
              </a:rPr>
            </a:br>
            <a:br>
              <a:rPr lang="en-US" sz="3100" dirty="0">
                <a:latin typeface="Castellar" panose="020A0402060406010301" pitchFamily="18" charset="0"/>
              </a:rPr>
            </a:br>
            <a:br>
              <a:rPr lang="en-US" sz="3100" dirty="0">
                <a:latin typeface="Castellar" panose="020A0402060406010301" pitchFamily="18" charset="0"/>
              </a:rPr>
            </a:br>
            <a:r>
              <a:rPr lang="en-US" sz="3600" b="1" dirty="0">
                <a:solidFill>
                  <a:srgbClr val="00B0F0"/>
                </a:solidFill>
                <a:latin typeface="Copperplate Gothic Bold" panose="020E0705020206020404" pitchFamily="34" charset="0"/>
              </a:rPr>
              <a:t>social security #</a:t>
            </a:r>
            <a:br>
              <a:rPr lang="en-US" sz="3600" b="1" dirty="0">
                <a:solidFill>
                  <a:srgbClr val="00B0F0"/>
                </a:solidFill>
                <a:latin typeface="Copperplate Gothic Bold" panose="020E0705020206020404" pitchFamily="34" charset="0"/>
              </a:rPr>
            </a:br>
            <a:r>
              <a:rPr lang="en-US" sz="3600" b="1" dirty="0">
                <a:solidFill>
                  <a:srgbClr val="00B0F0"/>
                </a:solidFill>
                <a:latin typeface="Copperplate Gothic Bold" panose="020E0705020206020404" pitchFamily="34" charset="0"/>
              </a:rPr>
              <a:t>Date of birth</a:t>
            </a:r>
            <a:br>
              <a:rPr lang="en-US" sz="3600" b="1" dirty="0">
                <a:solidFill>
                  <a:srgbClr val="00B0F0"/>
                </a:solidFill>
                <a:latin typeface="Copperplate Gothic Bold" panose="020E0705020206020404" pitchFamily="34" charset="0"/>
              </a:rPr>
            </a:br>
            <a:r>
              <a:rPr lang="en-US" sz="3600" b="1" dirty="0">
                <a:solidFill>
                  <a:srgbClr val="00B0F0"/>
                </a:solidFill>
                <a:latin typeface="Copperplate Gothic Bold" panose="020E0705020206020404" pitchFamily="34" charset="0"/>
              </a:rPr>
              <a:t>banking information</a:t>
            </a:r>
            <a:br>
              <a:rPr lang="en-US" sz="3600" b="1" dirty="0">
                <a:solidFill>
                  <a:srgbClr val="00B0F0"/>
                </a:solidFill>
                <a:latin typeface="Copperplate Gothic Bold" panose="020E0705020206020404" pitchFamily="34" charset="0"/>
              </a:rPr>
            </a:br>
            <a:r>
              <a:rPr lang="en-US" sz="3600" b="1" dirty="0">
                <a:solidFill>
                  <a:srgbClr val="00B0F0"/>
                </a:solidFill>
                <a:latin typeface="Copperplate Gothic Bold" panose="020E0705020206020404" pitchFamily="34" charset="0"/>
              </a:rPr>
              <a:t>wages</a:t>
            </a:r>
            <a:br>
              <a:rPr lang="en-US" sz="3600" b="1" dirty="0">
                <a:solidFill>
                  <a:srgbClr val="00B0F0"/>
                </a:solidFill>
                <a:latin typeface="Copperplate Gothic Bold" panose="020E0705020206020404" pitchFamily="34" charset="0"/>
              </a:rPr>
            </a:br>
            <a:r>
              <a:rPr lang="en-US" sz="3600" b="1" dirty="0">
                <a:solidFill>
                  <a:srgbClr val="00B0F0"/>
                </a:solidFill>
                <a:latin typeface="Copperplate Gothic Bold" panose="020E0705020206020404" pitchFamily="34" charset="0"/>
              </a:rPr>
              <a:t>paystubs</a:t>
            </a:r>
            <a:br>
              <a:rPr lang="en-US" sz="3600" b="1" dirty="0">
                <a:solidFill>
                  <a:srgbClr val="00B0F0"/>
                </a:solidFill>
                <a:latin typeface="Copperplate Gothic Bold" panose="020E0705020206020404" pitchFamily="34" charset="0"/>
              </a:rPr>
            </a:br>
            <a:r>
              <a:rPr lang="en-US" sz="3600" b="1" dirty="0">
                <a:solidFill>
                  <a:srgbClr val="00B0F0"/>
                </a:solidFill>
                <a:latin typeface="Copperplate Gothic Bold" panose="020E0705020206020404" pitchFamily="34" charset="0"/>
              </a:rPr>
              <a:t>W2’s</a:t>
            </a:r>
            <a:br>
              <a:rPr lang="en-US" sz="3600" b="1" dirty="0">
                <a:latin typeface="Castellar" panose="020A0402060406010301" pitchFamily="18" charset="0"/>
              </a:rPr>
            </a:br>
            <a:br>
              <a:rPr lang="en-US" sz="3100" dirty="0">
                <a:latin typeface="Castellar" panose="020A0402060406010301" pitchFamily="18" charset="0"/>
              </a:rPr>
            </a:br>
            <a:br>
              <a:rPr lang="en-US" dirty="0"/>
            </a:br>
            <a:endParaRPr lang="en-US" dirty="0"/>
          </a:p>
        </p:txBody>
      </p:sp>
      <p:sp>
        <p:nvSpPr>
          <p:cNvPr id="3" name="Content Placeholder 2">
            <a:extLst>
              <a:ext uri="{FF2B5EF4-FFF2-40B4-BE49-F238E27FC236}">
                <a16:creationId xmlns:a16="http://schemas.microsoft.com/office/drawing/2014/main" id="{45C797AB-4AEC-4CF9-93BD-E42CC4842FF5}"/>
              </a:ext>
            </a:extLst>
          </p:cNvPr>
          <p:cNvSpPr>
            <a:spLocks noGrp="1"/>
          </p:cNvSpPr>
          <p:nvPr>
            <p:ph idx="1"/>
          </p:nvPr>
        </p:nvSpPr>
        <p:spPr>
          <a:xfrm>
            <a:off x="152400" y="1818808"/>
            <a:ext cx="8915400" cy="162392"/>
          </a:xfrm>
        </p:spPr>
        <p:txBody>
          <a:bodyPr>
            <a:normAutofit fontScale="25000" lnSpcReduction="20000"/>
          </a:bodyPr>
          <a:lstStyle/>
          <a:p>
            <a:pPr marL="0" marR="0" indent="0" algn="just">
              <a:spcBef>
                <a:spcPts val="0"/>
              </a:spcBef>
              <a:spcAft>
                <a:spcPts val="0"/>
              </a:spcAft>
              <a:buNone/>
              <a:tabLst>
                <a:tab pos="5543550" algn="l"/>
              </a:tabLst>
            </a:pPr>
            <a:r>
              <a:rPr lang="en-US" sz="1800" dirty="0">
                <a:effectLst/>
                <a:latin typeface="Times New Roman" panose="02020603050405020304" pitchFamily="18" charset="0"/>
                <a:ea typeface="Times New Roman" panose="02020603050405020304" pitchFamily="18" charset="0"/>
              </a:rPr>
              <a:t>	</a:t>
            </a:r>
          </a:p>
        </p:txBody>
      </p:sp>
      <p:sp>
        <p:nvSpPr>
          <p:cNvPr id="4" name="TextBox 3">
            <a:extLst>
              <a:ext uri="{FF2B5EF4-FFF2-40B4-BE49-F238E27FC236}">
                <a16:creationId xmlns:a16="http://schemas.microsoft.com/office/drawing/2014/main" id="{5EFDB36A-445F-4983-B5FF-1BBE3530E75C}"/>
              </a:ext>
            </a:extLst>
          </p:cNvPr>
          <p:cNvSpPr txBox="1"/>
          <p:nvPr/>
        </p:nvSpPr>
        <p:spPr>
          <a:xfrm>
            <a:off x="0" y="152400"/>
            <a:ext cx="9067800" cy="1015663"/>
          </a:xfrm>
          <a:prstGeom prst="rect">
            <a:avLst/>
          </a:prstGeom>
          <a:noFill/>
        </p:spPr>
        <p:txBody>
          <a:bodyPr wrap="square" rtlCol="0">
            <a:spAutoFit/>
          </a:bodyPr>
          <a:lstStyle/>
          <a:p>
            <a:pPr algn="ctr"/>
            <a:r>
              <a:rPr lang="en-US" sz="6000" b="1" dirty="0">
                <a:solidFill>
                  <a:srgbClr val="00B0F0"/>
                </a:solidFill>
                <a:latin typeface="Copperplate Gothic Bold" panose="020E0705020206020404" pitchFamily="34" charset="0"/>
              </a:rPr>
              <a:t>SECURITY</a:t>
            </a:r>
          </a:p>
        </p:txBody>
      </p:sp>
      <p:sp>
        <p:nvSpPr>
          <p:cNvPr id="6" name="TextBox 5">
            <a:extLst>
              <a:ext uri="{FF2B5EF4-FFF2-40B4-BE49-F238E27FC236}">
                <a16:creationId xmlns:a16="http://schemas.microsoft.com/office/drawing/2014/main" id="{497AE746-32A4-47D1-8B79-F647E439CC48}"/>
              </a:ext>
            </a:extLst>
          </p:cNvPr>
          <p:cNvSpPr txBox="1"/>
          <p:nvPr/>
        </p:nvSpPr>
        <p:spPr>
          <a:xfrm>
            <a:off x="28575" y="1066800"/>
            <a:ext cx="9067800" cy="1200329"/>
          </a:xfrm>
          <a:prstGeom prst="rect">
            <a:avLst/>
          </a:prstGeom>
          <a:noFill/>
        </p:spPr>
        <p:txBody>
          <a:bodyPr wrap="square">
            <a:spAutoFit/>
          </a:bodyPr>
          <a:lstStyle/>
          <a:p>
            <a:pPr algn="ctr"/>
            <a:r>
              <a:rPr lang="en-US" sz="7200" b="1" u="sng" dirty="0">
                <a:ln w="12700">
                  <a:noFill/>
                  <a:prstDash val="solid"/>
                </a:ln>
                <a:latin typeface="Copperplate Gothic Bold" panose="020E0705020206020404" pitchFamily="34" charset="0"/>
              </a:rPr>
              <a:t>PAYCO</a:t>
            </a:r>
            <a:endParaRPr lang="en-US" sz="7200" b="1" dirty="0">
              <a:ln w="12700">
                <a:noFill/>
                <a:prstDash val="solid"/>
              </a:ln>
              <a:latin typeface="Copperplate Gothic Bold" panose="020E0705020206020404" pitchFamily="34" charset="0"/>
            </a:endParaRPr>
          </a:p>
        </p:txBody>
      </p:sp>
    </p:spTree>
    <p:extLst>
      <p:ext uri="{BB962C8B-B14F-4D97-AF65-F5344CB8AC3E}">
        <p14:creationId xmlns:p14="http://schemas.microsoft.com/office/powerpoint/2010/main" val="199874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8369-8B6E-59FE-67B0-5C2A31FEEF9F}"/>
              </a:ext>
            </a:extLst>
          </p:cNvPr>
          <p:cNvSpPr>
            <a:spLocks noGrp="1"/>
          </p:cNvSpPr>
          <p:nvPr>
            <p:ph type="title"/>
          </p:nvPr>
        </p:nvSpPr>
        <p:spPr>
          <a:xfrm>
            <a:off x="923926" y="804520"/>
            <a:ext cx="7077073" cy="1049235"/>
          </a:xfrm>
        </p:spPr>
        <p:txBody>
          <a:bodyPr>
            <a:normAutofit fontScale="90000"/>
          </a:bodyPr>
          <a:lstStyle/>
          <a:p>
            <a:br>
              <a:rPr lang="en-US" sz="3200" b="1" dirty="0">
                <a:solidFill>
                  <a:srgbClr val="00B0F0"/>
                </a:solidFill>
                <a:latin typeface="Copperplate Gothic Bold" panose="020E0705020206020404" pitchFamily="34" charset="0"/>
              </a:rPr>
            </a:br>
            <a:r>
              <a:rPr lang="en-US" sz="4400" b="1" dirty="0">
                <a:solidFill>
                  <a:srgbClr val="00B0F0"/>
                </a:solidFill>
                <a:latin typeface="Copperplate Gothic Bold" panose="020E0705020206020404" pitchFamily="34" charset="0"/>
              </a:rPr>
              <a:t>SECURITY TWO-FACTOR Authentication</a:t>
            </a:r>
            <a:br>
              <a:rPr lang="en-US" sz="4400" b="1" dirty="0">
                <a:solidFill>
                  <a:srgbClr val="00B0F0"/>
                </a:solidFill>
                <a:latin typeface="Copperplate Gothic Bold" panose="020E0705020206020404" pitchFamily="34" charset="0"/>
              </a:rPr>
            </a:br>
            <a:endParaRPr lang="en-US" sz="4400" dirty="0"/>
          </a:p>
        </p:txBody>
      </p:sp>
      <p:pic>
        <p:nvPicPr>
          <p:cNvPr id="4" name="Content Placeholder 3">
            <a:extLst>
              <a:ext uri="{FF2B5EF4-FFF2-40B4-BE49-F238E27FC236}">
                <a16:creationId xmlns:a16="http://schemas.microsoft.com/office/drawing/2014/main" id="{CCC7D132-9B2B-4FC8-A069-639A8FF96F6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923926" y="2016124"/>
            <a:ext cx="7153273" cy="4023716"/>
          </a:xfrm>
          <a:prstGeom prst="rect">
            <a:avLst/>
          </a:prstGeom>
        </p:spPr>
      </p:pic>
    </p:spTree>
    <p:extLst>
      <p:ext uri="{BB962C8B-B14F-4D97-AF65-F5344CB8AC3E}">
        <p14:creationId xmlns:p14="http://schemas.microsoft.com/office/powerpoint/2010/main" val="4096841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D614-A33A-4B91-96EF-F80FAA8CBD55}"/>
              </a:ext>
            </a:extLst>
          </p:cNvPr>
          <p:cNvSpPr>
            <a:spLocks noGrp="1"/>
          </p:cNvSpPr>
          <p:nvPr>
            <p:ph type="title"/>
          </p:nvPr>
        </p:nvSpPr>
        <p:spPr>
          <a:xfrm>
            <a:off x="1524000" y="38101"/>
            <a:ext cx="6170794" cy="876300"/>
          </a:xfrm>
        </p:spPr>
        <p:txBody>
          <a:bodyPr/>
          <a:lstStyle/>
          <a:p>
            <a:r>
              <a:rPr lang="en-US" b="1" dirty="0">
                <a:solidFill>
                  <a:srgbClr val="00B0F0"/>
                </a:solidFill>
                <a:latin typeface="Copperplate Gothic Bold" panose="020E0705020206020404" pitchFamily="34" charset="0"/>
              </a:rPr>
              <a:t>HCMTOGO  APP</a:t>
            </a:r>
          </a:p>
        </p:txBody>
      </p:sp>
      <p:sp>
        <p:nvSpPr>
          <p:cNvPr id="3" name="Content Placeholder 2">
            <a:extLst>
              <a:ext uri="{FF2B5EF4-FFF2-40B4-BE49-F238E27FC236}">
                <a16:creationId xmlns:a16="http://schemas.microsoft.com/office/drawing/2014/main" id="{E9ED5479-CF14-4739-9E23-3C7FA172DCA2}"/>
              </a:ext>
            </a:extLst>
          </p:cNvPr>
          <p:cNvSpPr>
            <a:spLocks noGrp="1"/>
          </p:cNvSpPr>
          <p:nvPr>
            <p:ph idx="1"/>
          </p:nvPr>
        </p:nvSpPr>
        <p:spPr>
          <a:xfrm>
            <a:off x="381000" y="838201"/>
            <a:ext cx="8382000" cy="1371599"/>
          </a:xfrm>
        </p:spPr>
        <p:txBody>
          <a:bodyPr>
            <a:normAutofit/>
          </a:bodyPr>
          <a:lstStyle/>
          <a:p>
            <a:pPr marL="0" indent="0" algn="ctr">
              <a:buNone/>
            </a:pPr>
            <a:r>
              <a:rPr lang="en-US" sz="2800" dirty="0">
                <a:solidFill>
                  <a:srgbClr val="00B0F0"/>
                </a:solidFill>
                <a:latin typeface="Copperplate Gothic Bold" panose="020E0705020206020404" pitchFamily="34" charset="0"/>
              </a:rPr>
              <a:t>Everything we just presented can also be completed on the HCMTOGO App</a:t>
            </a:r>
          </a:p>
          <a:p>
            <a:pPr marL="0" indent="0">
              <a:buNone/>
            </a:pPr>
            <a:endParaRPr lang="en-US" sz="2800" dirty="0">
              <a:latin typeface="Castellar" panose="020A0402060406010301" pitchFamily="18" charset="0"/>
            </a:endParaRPr>
          </a:p>
          <a:p>
            <a:pPr marL="0" indent="0">
              <a:buNone/>
            </a:pPr>
            <a:endParaRPr lang="en-US" sz="2800" dirty="0">
              <a:latin typeface="Castellar" panose="020A0402060406010301" pitchFamily="18" charset="0"/>
            </a:endParaRPr>
          </a:p>
          <a:p>
            <a:pPr marL="0" indent="0">
              <a:buNone/>
            </a:pPr>
            <a:endParaRPr lang="en-US" sz="2800" dirty="0">
              <a:latin typeface="Castellar" panose="020A0402060406010301" pitchFamily="18" charset="0"/>
            </a:endParaRPr>
          </a:p>
        </p:txBody>
      </p:sp>
      <p:pic>
        <p:nvPicPr>
          <p:cNvPr id="6" name="Picture 5">
            <a:extLst>
              <a:ext uri="{FF2B5EF4-FFF2-40B4-BE49-F238E27FC236}">
                <a16:creationId xmlns:a16="http://schemas.microsoft.com/office/drawing/2014/main" id="{0B1928E0-198A-4DB8-90A0-EB5D1405C133}"/>
              </a:ext>
            </a:extLst>
          </p:cNvPr>
          <p:cNvPicPr>
            <a:picLocks noChangeAspect="1"/>
          </p:cNvPicPr>
          <p:nvPr/>
        </p:nvPicPr>
        <p:blipFill>
          <a:blip r:embed="rId2"/>
          <a:stretch>
            <a:fillRect/>
          </a:stretch>
        </p:blipFill>
        <p:spPr>
          <a:xfrm>
            <a:off x="1447800" y="1981200"/>
            <a:ext cx="5796640" cy="1645920"/>
          </a:xfrm>
          <a:prstGeom prst="rect">
            <a:avLst/>
          </a:prstGeom>
        </p:spPr>
      </p:pic>
      <p:pic>
        <p:nvPicPr>
          <p:cNvPr id="8" name="Picture 7">
            <a:extLst>
              <a:ext uri="{FF2B5EF4-FFF2-40B4-BE49-F238E27FC236}">
                <a16:creationId xmlns:a16="http://schemas.microsoft.com/office/drawing/2014/main" id="{8445F723-BD74-4A76-9B6E-C990EAD57C53}"/>
              </a:ext>
            </a:extLst>
          </p:cNvPr>
          <p:cNvPicPr>
            <a:picLocks noChangeAspect="1"/>
          </p:cNvPicPr>
          <p:nvPr/>
        </p:nvPicPr>
        <p:blipFill>
          <a:blip r:embed="rId3"/>
          <a:stretch>
            <a:fillRect/>
          </a:stretch>
        </p:blipFill>
        <p:spPr>
          <a:xfrm>
            <a:off x="1676400" y="3733800"/>
            <a:ext cx="5301863" cy="2286000"/>
          </a:xfrm>
          <a:prstGeom prst="rect">
            <a:avLst/>
          </a:prstGeom>
        </p:spPr>
      </p:pic>
    </p:spTree>
    <p:extLst>
      <p:ext uri="{BB962C8B-B14F-4D97-AF65-F5344CB8AC3E}">
        <p14:creationId xmlns:p14="http://schemas.microsoft.com/office/powerpoint/2010/main" val="1751478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B8A3-507D-2CBE-A207-1515C1B8D001}"/>
              </a:ext>
            </a:extLst>
          </p:cNvPr>
          <p:cNvSpPr>
            <a:spLocks noGrp="1"/>
          </p:cNvSpPr>
          <p:nvPr>
            <p:ph type="title"/>
          </p:nvPr>
        </p:nvSpPr>
        <p:spPr>
          <a:xfrm>
            <a:off x="762000" y="340464"/>
            <a:ext cx="7162801" cy="1049235"/>
          </a:xfrm>
        </p:spPr>
        <p:txBody>
          <a:bodyPr>
            <a:normAutofit fontScale="90000"/>
          </a:bodyPr>
          <a:lstStyle/>
          <a:p>
            <a:pPr marL="342900" indent="-342900"/>
            <a:br>
              <a:rPr lang="en-US" sz="3200" b="1" dirty="0">
                <a:solidFill>
                  <a:srgbClr val="00B0F0"/>
                </a:solidFill>
                <a:latin typeface="Copperplate Gothic Bold" panose="020E0705020206020404" pitchFamily="34" charset="0"/>
              </a:rPr>
            </a:br>
            <a:br>
              <a:rPr lang="en-US" b="1" dirty="0">
                <a:solidFill>
                  <a:srgbClr val="00B0F0"/>
                </a:solidFill>
                <a:latin typeface="Copperplate Gothic Bold" panose="020E0705020206020404" pitchFamily="34" charset="0"/>
              </a:rPr>
            </a:br>
            <a:r>
              <a:rPr lang="en-US" sz="3200" b="1" dirty="0">
                <a:solidFill>
                  <a:srgbClr val="00B0F0"/>
                </a:solidFill>
                <a:latin typeface="Copperplate Gothic Bold" panose="020E0705020206020404" pitchFamily="34" charset="0"/>
              </a:rPr>
              <a:t>Who submits the time card?</a:t>
            </a:r>
            <a:br>
              <a:rPr lang="en-US" sz="3200" b="1" dirty="0">
                <a:solidFill>
                  <a:srgbClr val="00B0F0"/>
                </a:solidFill>
                <a:latin typeface="Copperplate Gothic Bold" panose="020E0705020206020404" pitchFamily="34" charset="0"/>
              </a:rPr>
            </a:br>
            <a:br>
              <a:rPr lang="en-US" sz="3200" b="1" dirty="0">
                <a:solidFill>
                  <a:srgbClr val="00B0F0"/>
                </a:solidFill>
                <a:latin typeface="Copperplate Gothic Bold" panose="020E0705020206020404" pitchFamily="34" charset="0"/>
              </a:rPr>
            </a:br>
            <a:endParaRPr lang="en-US" dirty="0"/>
          </a:p>
        </p:txBody>
      </p:sp>
      <p:sp>
        <p:nvSpPr>
          <p:cNvPr id="3" name="Content Placeholder 2">
            <a:extLst>
              <a:ext uri="{FF2B5EF4-FFF2-40B4-BE49-F238E27FC236}">
                <a16:creationId xmlns:a16="http://schemas.microsoft.com/office/drawing/2014/main" id="{E40E7E7B-831C-6A6F-D7E8-384E3C67BF5B}"/>
              </a:ext>
            </a:extLst>
          </p:cNvPr>
          <p:cNvSpPr>
            <a:spLocks noGrp="1"/>
          </p:cNvSpPr>
          <p:nvPr>
            <p:ph idx="1"/>
          </p:nvPr>
        </p:nvSpPr>
        <p:spPr>
          <a:xfrm>
            <a:off x="1443491" y="1553633"/>
            <a:ext cx="6251303" cy="3450613"/>
          </a:xfrm>
        </p:spPr>
        <p:txBody>
          <a:bodyPr/>
          <a:lstStyle/>
          <a:p>
            <a:endParaRPr lang="en-US" dirty="0"/>
          </a:p>
        </p:txBody>
      </p:sp>
      <p:sp>
        <p:nvSpPr>
          <p:cNvPr id="6" name="TextBox 5">
            <a:extLst>
              <a:ext uri="{FF2B5EF4-FFF2-40B4-BE49-F238E27FC236}">
                <a16:creationId xmlns:a16="http://schemas.microsoft.com/office/drawing/2014/main" id="{1CFB1208-E351-29F8-4B75-14C384BC10A6}"/>
              </a:ext>
            </a:extLst>
          </p:cNvPr>
          <p:cNvSpPr txBox="1"/>
          <p:nvPr/>
        </p:nvSpPr>
        <p:spPr>
          <a:xfrm>
            <a:off x="2743200" y="5294366"/>
            <a:ext cx="3749215" cy="707886"/>
          </a:xfrm>
          <a:prstGeom prst="rect">
            <a:avLst/>
          </a:prstGeom>
          <a:noFill/>
        </p:spPr>
        <p:txBody>
          <a:bodyPr wrap="square" rtlCol="0">
            <a:spAutoFit/>
          </a:bodyPr>
          <a:lstStyle/>
          <a:p>
            <a:r>
              <a:rPr lang="en-US" sz="4000" b="1" dirty="0">
                <a:latin typeface="Copperplate Gothic Bold" panose="020E0705020206020404" pitchFamily="34" charset="0"/>
              </a:rPr>
              <a:t>EMPLOYEE</a:t>
            </a:r>
          </a:p>
        </p:txBody>
      </p:sp>
      <p:pic>
        <p:nvPicPr>
          <p:cNvPr id="8" name="Video 7" title="Hourglass">
            <a:hlinkClick r:id="" action="ppaction://media"/>
            <a:extLst>
              <a:ext uri="{FF2B5EF4-FFF2-40B4-BE49-F238E27FC236}">
                <a16:creationId xmlns:a16="http://schemas.microsoft.com/office/drawing/2014/main" id="{101A4BC6-DCF5-AC02-9768-CB64A1D1A9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563634"/>
            <a:ext cx="6323194" cy="3556797"/>
          </a:xfrm>
          <a:prstGeom prst="rect">
            <a:avLst/>
          </a:prstGeom>
        </p:spPr>
      </p:pic>
    </p:spTree>
    <p:extLst>
      <p:ext uri="{BB962C8B-B14F-4D97-AF65-F5344CB8AC3E}">
        <p14:creationId xmlns:p14="http://schemas.microsoft.com/office/powerpoint/2010/main" val="41242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8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66EF-6339-8966-E612-6C40766BB0E6}"/>
              </a:ext>
            </a:extLst>
          </p:cNvPr>
          <p:cNvSpPr>
            <a:spLocks noGrp="1"/>
          </p:cNvSpPr>
          <p:nvPr>
            <p:ph type="title"/>
          </p:nvPr>
        </p:nvSpPr>
        <p:spPr/>
        <p:txBody>
          <a:bodyPr>
            <a:normAutofit fontScale="90000"/>
          </a:bodyPr>
          <a:lstStyle/>
          <a:p>
            <a:r>
              <a:rPr lang="en-US" sz="3200" b="1">
                <a:solidFill>
                  <a:srgbClr val="00B0F0"/>
                </a:solidFill>
                <a:latin typeface="Copperplate Gothic Bold" panose="020E0705020206020404" pitchFamily="34" charset="0"/>
              </a:rPr>
              <a:t>Who approves the time card?</a:t>
            </a:r>
            <a:br>
              <a:rPr lang="en-US" sz="3200" b="1">
                <a:solidFill>
                  <a:srgbClr val="00B0F0"/>
                </a:solidFill>
                <a:latin typeface="Copperplate Gothic Bold" panose="020E0705020206020404" pitchFamily="34" charset="0"/>
              </a:rPr>
            </a:br>
            <a:endParaRPr lang="en-US" dirty="0"/>
          </a:p>
        </p:txBody>
      </p:sp>
      <p:pic>
        <p:nvPicPr>
          <p:cNvPr id="7" name="Content Placeholder 6" descr="Business people giving thumbs up">
            <a:extLst>
              <a:ext uri="{FF2B5EF4-FFF2-40B4-BE49-F238E27FC236}">
                <a16:creationId xmlns:a16="http://schemas.microsoft.com/office/drawing/2014/main" id="{BE2C29D3-8F92-1C11-D6A8-159125F279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860" y="1554163"/>
            <a:ext cx="5385418" cy="3449637"/>
          </a:xfrm>
        </p:spPr>
      </p:pic>
      <p:sp>
        <p:nvSpPr>
          <p:cNvPr id="4" name="TextBox 3">
            <a:extLst>
              <a:ext uri="{FF2B5EF4-FFF2-40B4-BE49-F238E27FC236}">
                <a16:creationId xmlns:a16="http://schemas.microsoft.com/office/drawing/2014/main" id="{CDF90BF1-84CD-481C-E95F-D75C36A9F64A}"/>
              </a:ext>
            </a:extLst>
          </p:cNvPr>
          <p:cNvSpPr txBox="1"/>
          <p:nvPr/>
        </p:nvSpPr>
        <p:spPr>
          <a:xfrm>
            <a:off x="2133600" y="5037817"/>
            <a:ext cx="5105400" cy="1015663"/>
          </a:xfrm>
          <a:prstGeom prst="rect">
            <a:avLst/>
          </a:prstGeom>
          <a:noFill/>
        </p:spPr>
        <p:txBody>
          <a:bodyPr wrap="square" rtlCol="0">
            <a:spAutoFit/>
          </a:bodyPr>
          <a:lstStyle/>
          <a:p>
            <a:r>
              <a:rPr lang="en-US" sz="6000" dirty="0">
                <a:latin typeface="Copperplate Gothic Bold" panose="020E0705020206020404" pitchFamily="34" charset="0"/>
              </a:rPr>
              <a:t>Supervisor</a:t>
            </a:r>
          </a:p>
        </p:txBody>
      </p:sp>
    </p:spTree>
    <p:extLst>
      <p:ext uri="{BB962C8B-B14F-4D97-AF65-F5344CB8AC3E}">
        <p14:creationId xmlns:p14="http://schemas.microsoft.com/office/powerpoint/2010/main" val="31999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9F23-B383-6A09-AE85-CE2843ED0CB5}"/>
              </a:ext>
            </a:extLst>
          </p:cNvPr>
          <p:cNvSpPr>
            <a:spLocks noGrp="1"/>
          </p:cNvSpPr>
          <p:nvPr>
            <p:ph type="title"/>
          </p:nvPr>
        </p:nvSpPr>
        <p:spPr>
          <a:xfrm>
            <a:off x="644841" y="152401"/>
            <a:ext cx="7848598" cy="1171778"/>
          </a:xfrm>
        </p:spPr>
        <p:txBody>
          <a:bodyPr>
            <a:normAutofit fontScale="90000"/>
          </a:bodyPr>
          <a:lstStyle/>
          <a:p>
            <a:br>
              <a:rPr lang="en-US" b="1" dirty="0">
                <a:solidFill>
                  <a:srgbClr val="00B0F0"/>
                </a:solidFill>
                <a:latin typeface="Copperplate Gothic Bold" panose="020E0705020206020404" pitchFamily="34" charset="0"/>
              </a:rPr>
            </a:br>
            <a:r>
              <a:rPr lang="en-US" sz="3200" b="1" dirty="0">
                <a:solidFill>
                  <a:srgbClr val="00B0F0"/>
                </a:solidFill>
                <a:latin typeface="Copperplate Gothic Bold" panose="020E0705020206020404" pitchFamily="34" charset="0"/>
              </a:rPr>
              <a:t>When do you submit your </a:t>
            </a:r>
            <a:br>
              <a:rPr lang="en-US" sz="3200" b="1" dirty="0">
                <a:solidFill>
                  <a:srgbClr val="00B0F0"/>
                </a:solidFill>
                <a:latin typeface="Copperplate Gothic Bold" panose="020E0705020206020404" pitchFamily="34" charset="0"/>
              </a:rPr>
            </a:br>
            <a:r>
              <a:rPr lang="en-US" sz="3200" b="1" dirty="0">
                <a:solidFill>
                  <a:srgbClr val="00B0F0"/>
                </a:solidFill>
                <a:latin typeface="Copperplate Gothic Bold" panose="020E0705020206020404" pitchFamily="34" charset="0"/>
              </a:rPr>
              <a:t>time card?</a:t>
            </a:r>
            <a:br>
              <a:rPr lang="en-US" sz="3200" b="1" dirty="0">
                <a:solidFill>
                  <a:srgbClr val="00B0F0"/>
                </a:solidFill>
                <a:latin typeface="Copperplate Gothic Bold" panose="020E0705020206020404" pitchFamily="34" charset="0"/>
              </a:rPr>
            </a:br>
            <a:endParaRPr lang="en-US" dirty="0"/>
          </a:p>
        </p:txBody>
      </p:sp>
      <p:sp>
        <p:nvSpPr>
          <p:cNvPr id="4" name="TextBox 3">
            <a:extLst>
              <a:ext uri="{FF2B5EF4-FFF2-40B4-BE49-F238E27FC236}">
                <a16:creationId xmlns:a16="http://schemas.microsoft.com/office/drawing/2014/main" id="{F65EE4B8-0950-5894-888A-BF461D2DE21F}"/>
              </a:ext>
            </a:extLst>
          </p:cNvPr>
          <p:cNvSpPr txBox="1"/>
          <p:nvPr/>
        </p:nvSpPr>
        <p:spPr>
          <a:xfrm>
            <a:off x="644840" y="4780616"/>
            <a:ext cx="7848599" cy="1384995"/>
          </a:xfrm>
          <a:prstGeom prst="rect">
            <a:avLst/>
          </a:prstGeom>
          <a:noFill/>
        </p:spPr>
        <p:txBody>
          <a:bodyPr wrap="square" rtlCol="0">
            <a:spAutoFit/>
          </a:bodyPr>
          <a:lstStyle/>
          <a:p>
            <a:pPr algn="ctr"/>
            <a:r>
              <a:rPr lang="en-US" sz="2800" dirty="0">
                <a:latin typeface="Copperplate Gothic Bold" panose="020E0705020206020404" pitchFamily="34" charset="0"/>
              </a:rPr>
              <a:t>THE LAST FRIDAY OF THE PAYPERIOD OR THE LAST DAY YOU WORK IN THE PAYPERIOD!</a:t>
            </a:r>
          </a:p>
        </p:txBody>
      </p:sp>
      <p:pic>
        <p:nvPicPr>
          <p:cNvPr id="6" name="Picture 5" descr="Children in superhero costume">
            <a:extLst>
              <a:ext uri="{FF2B5EF4-FFF2-40B4-BE49-F238E27FC236}">
                <a16:creationId xmlns:a16="http://schemas.microsoft.com/office/drawing/2014/main" id="{56AEDC21-4CBA-D5C8-9DC9-58D109FC8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239" y="1358814"/>
            <a:ext cx="4495800" cy="3080704"/>
          </a:xfrm>
          <a:prstGeom prst="rect">
            <a:avLst/>
          </a:prstGeom>
        </p:spPr>
      </p:pic>
    </p:spTree>
    <p:extLst>
      <p:ext uri="{BB962C8B-B14F-4D97-AF65-F5344CB8AC3E}">
        <p14:creationId xmlns:p14="http://schemas.microsoft.com/office/powerpoint/2010/main" val="21187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CF76-08B1-C65C-01AD-BB2F5BC80D42}"/>
              </a:ext>
            </a:extLst>
          </p:cNvPr>
          <p:cNvSpPr>
            <a:spLocks noGrp="1"/>
          </p:cNvSpPr>
          <p:nvPr>
            <p:ph type="title"/>
          </p:nvPr>
        </p:nvSpPr>
        <p:spPr>
          <a:xfrm>
            <a:off x="1443491" y="228600"/>
            <a:ext cx="6251303" cy="1548955"/>
          </a:xfrm>
        </p:spPr>
        <p:txBody>
          <a:bodyPr>
            <a:normAutofit fontScale="90000"/>
          </a:bodyPr>
          <a:lstStyle/>
          <a:p>
            <a:r>
              <a:rPr lang="en-US" sz="3200" b="1" dirty="0">
                <a:solidFill>
                  <a:srgbClr val="00B0F0"/>
                </a:solidFill>
                <a:latin typeface="Copperplate Gothic Bold" panose="020E0705020206020404" pitchFamily="34" charset="0"/>
              </a:rPr>
              <a:t>What do you do if your timecard is incorrect when you are ready to submit it?</a:t>
            </a:r>
            <a:br>
              <a:rPr lang="en-US" sz="3200" b="1" dirty="0">
                <a:solidFill>
                  <a:srgbClr val="00B0F0"/>
                </a:solidFill>
                <a:latin typeface="Copperplate Gothic Bold" panose="020E0705020206020404" pitchFamily="34" charset="0"/>
              </a:rPr>
            </a:br>
            <a:endParaRPr lang="en-US" dirty="0"/>
          </a:p>
        </p:txBody>
      </p:sp>
      <p:sp>
        <p:nvSpPr>
          <p:cNvPr id="3" name="Content Placeholder 2">
            <a:extLst>
              <a:ext uri="{FF2B5EF4-FFF2-40B4-BE49-F238E27FC236}">
                <a16:creationId xmlns:a16="http://schemas.microsoft.com/office/drawing/2014/main" id="{C094DE2E-FE10-B71E-A683-879C367A965B}"/>
              </a:ext>
            </a:extLst>
          </p:cNvPr>
          <p:cNvSpPr>
            <a:spLocks noGrp="1"/>
          </p:cNvSpPr>
          <p:nvPr>
            <p:ph idx="1"/>
          </p:nvPr>
        </p:nvSpPr>
        <p:spPr/>
        <p:txBody>
          <a:bodyPr/>
          <a:lstStyle/>
          <a:p>
            <a:endParaRPr lang="en-US" dirty="0"/>
          </a:p>
        </p:txBody>
      </p:sp>
      <p:pic>
        <p:nvPicPr>
          <p:cNvPr id="10" name="Video 9" title="Cogs turning inside head outline">
            <a:hlinkClick r:id="" action="ppaction://media"/>
            <a:extLst>
              <a:ext uri="{FF2B5EF4-FFF2-40B4-BE49-F238E27FC236}">
                <a16:creationId xmlns:a16="http://schemas.microsoft.com/office/drawing/2014/main" id="{DC6F7ECB-83B7-0EC5-3EB2-19E7897F14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388" y="1737967"/>
            <a:ext cx="6553223" cy="3686188"/>
          </a:xfrm>
          <a:prstGeom prst="rect">
            <a:avLst/>
          </a:prstGeom>
        </p:spPr>
      </p:pic>
      <p:sp>
        <p:nvSpPr>
          <p:cNvPr id="11" name="TextBox 10">
            <a:extLst>
              <a:ext uri="{FF2B5EF4-FFF2-40B4-BE49-F238E27FC236}">
                <a16:creationId xmlns:a16="http://schemas.microsoft.com/office/drawing/2014/main" id="{F76B45A2-B890-644F-7FE0-F831A8637CD2}"/>
              </a:ext>
            </a:extLst>
          </p:cNvPr>
          <p:cNvSpPr txBox="1"/>
          <p:nvPr/>
        </p:nvSpPr>
        <p:spPr>
          <a:xfrm>
            <a:off x="813840" y="5590698"/>
            <a:ext cx="7238999" cy="892552"/>
          </a:xfrm>
          <a:prstGeom prst="rect">
            <a:avLst/>
          </a:prstGeom>
          <a:noFill/>
        </p:spPr>
        <p:txBody>
          <a:bodyPr wrap="square" rtlCol="0">
            <a:spAutoFit/>
          </a:bodyPr>
          <a:lstStyle/>
          <a:p>
            <a:pPr algn="ctr"/>
            <a:r>
              <a:rPr lang="en-US" sz="2400" b="1" dirty="0">
                <a:latin typeface="Copperplate Gothic Bold" panose="020E0705020206020404" pitchFamily="34" charset="0"/>
              </a:rPr>
              <a:t>NOTIFY YOUR SUPERVISOR TO MAKE CORRECTONS </a:t>
            </a:r>
            <a:r>
              <a:rPr lang="en-US" sz="2800" b="1" dirty="0">
                <a:latin typeface="Copperplate Gothic Bold" panose="020E0705020206020404" pitchFamily="34" charset="0"/>
              </a:rPr>
              <a:t>before you submit!</a:t>
            </a:r>
          </a:p>
        </p:txBody>
      </p:sp>
    </p:spTree>
    <p:extLst>
      <p:ext uri="{BB962C8B-B14F-4D97-AF65-F5344CB8AC3E}">
        <p14:creationId xmlns:p14="http://schemas.microsoft.com/office/powerpoint/2010/main" val="28048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7983A-9594-7D9D-A50F-896757DE3E02}"/>
              </a:ext>
            </a:extLst>
          </p:cNvPr>
          <p:cNvSpPr>
            <a:spLocks noGrp="1"/>
          </p:cNvSpPr>
          <p:nvPr>
            <p:ph type="title"/>
          </p:nvPr>
        </p:nvSpPr>
        <p:spPr/>
        <p:txBody>
          <a:bodyPr>
            <a:normAutofit fontScale="90000"/>
          </a:bodyPr>
          <a:lstStyle/>
          <a:p>
            <a:r>
              <a:rPr lang="en-US" sz="3200" b="1" dirty="0">
                <a:solidFill>
                  <a:srgbClr val="00B0F0"/>
                </a:solidFill>
                <a:latin typeface="Copperplate Gothic Bold" panose="020E0705020206020404" pitchFamily="34" charset="0"/>
              </a:rPr>
              <a:t>When is payroll processed?</a:t>
            </a:r>
            <a:br>
              <a:rPr lang="en-US" sz="3200" b="1" dirty="0">
                <a:solidFill>
                  <a:srgbClr val="00B0F0"/>
                </a:solidFill>
                <a:latin typeface="Copperplate Gothic Bold" panose="020E0705020206020404" pitchFamily="34" charset="0"/>
              </a:rPr>
            </a:br>
            <a:endParaRPr lang="en-US" dirty="0"/>
          </a:p>
        </p:txBody>
      </p:sp>
      <p:sp>
        <p:nvSpPr>
          <p:cNvPr id="3" name="Content Placeholder 2">
            <a:extLst>
              <a:ext uri="{FF2B5EF4-FFF2-40B4-BE49-F238E27FC236}">
                <a16:creationId xmlns:a16="http://schemas.microsoft.com/office/drawing/2014/main" id="{0C9AB830-A996-5C29-BC03-A5DBFBCD7890}"/>
              </a:ext>
            </a:extLst>
          </p:cNvPr>
          <p:cNvSpPr>
            <a:spLocks noGrp="1"/>
          </p:cNvSpPr>
          <p:nvPr>
            <p:ph idx="1"/>
          </p:nvPr>
        </p:nvSpPr>
        <p:spPr/>
        <p:txBody>
          <a:bodyPr/>
          <a:lstStyle/>
          <a:p>
            <a:endParaRPr lang="en-US"/>
          </a:p>
        </p:txBody>
      </p:sp>
      <p:pic>
        <p:nvPicPr>
          <p:cNvPr id="5" name="Video 4" title="Stock Market Bar Graph">
            <a:hlinkClick r:id="" action="ppaction://media"/>
            <a:extLst>
              <a:ext uri="{FF2B5EF4-FFF2-40B4-BE49-F238E27FC236}">
                <a16:creationId xmlns:a16="http://schemas.microsoft.com/office/drawing/2014/main" id="{5FF87D2A-E706-A98F-78D0-82CB909CE2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571625"/>
            <a:ext cx="6604000" cy="3714750"/>
          </a:xfrm>
          <a:prstGeom prst="rect">
            <a:avLst/>
          </a:prstGeom>
        </p:spPr>
      </p:pic>
      <p:sp>
        <p:nvSpPr>
          <p:cNvPr id="6" name="TextBox 5">
            <a:extLst>
              <a:ext uri="{FF2B5EF4-FFF2-40B4-BE49-F238E27FC236}">
                <a16:creationId xmlns:a16="http://schemas.microsoft.com/office/drawing/2014/main" id="{56613160-7836-BA07-2755-43AE933C8F49}"/>
              </a:ext>
            </a:extLst>
          </p:cNvPr>
          <p:cNvSpPr txBox="1"/>
          <p:nvPr/>
        </p:nvSpPr>
        <p:spPr>
          <a:xfrm>
            <a:off x="1143000" y="5570223"/>
            <a:ext cx="7342203" cy="584775"/>
          </a:xfrm>
          <a:prstGeom prst="rect">
            <a:avLst/>
          </a:prstGeom>
          <a:noFill/>
        </p:spPr>
        <p:txBody>
          <a:bodyPr wrap="none" rtlCol="0">
            <a:spAutoFit/>
          </a:bodyPr>
          <a:lstStyle/>
          <a:p>
            <a:r>
              <a:rPr lang="en-US" sz="3200" dirty="0">
                <a:latin typeface="Copperplate Gothic Bold" panose="020E0705020206020404" pitchFamily="34" charset="0"/>
              </a:rPr>
              <a:t>THE MONDAY BEFORE PAYDAY!</a:t>
            </a:r>
          </a:p>
        </p:txBody>
      </p:sp>
    </p:spTree>
    <p:extLst>
      <p:ext uri="{BB962C8B-B14F-4D97-AF65-F5344CB8AC3E}">
        <p14:creationId xmlns:p14="http://schemas.microsoft.com/office/powerpoint/2010/main" val="314892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1" name="TextBox 3">
            <a:extLst>
              <a:ext uri="{FF2B5EF4-FFF2-40B4-BE49-F238E27FC236}">
                <a16:creationId xmlns:a16="http://schemas.microsoft.com/office/drawing/2014/main" id="{D3EED873-F2C2-A119-F739-5C088251D8D2}"/>
              </a:ext>
            </a:extLst>
          </p:cNvPr>
          <p:cNvSpPr txBox="1">
            <a:spLocks noChangeArrowheads="1"/>
          </p:cNvSpPr>
          <p:nvPr/>
        </p:nvSpPr>
        <p:spPr bwMode="auto">
          <a:xfrm>
            <a:off x="76200" y="228600"/>
            <a:ext cx="9144000" cy="10656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algn="ctr" eaLnBrk="1" hangingPunct="1">
              <a:lnSpc>
                <a:spcPct val="90000"/>
              </a:lnSpc>
              <a:spcBef>
                <a:spcPct val="0"/>
              </a:spcBef>
              <a:spcAft>
                <a:spcPts val="600"/>
              </a:spcAft>
              <a:buClrTx/>
              <a:buNone/>
            </a:pPr>
            <a:r>
              <a:rPr lang="en-US" altLang="en-US" sz="5900" spc="-100" dirty="0">
                <a:solidFill>
                  <a:srgbClr val="00B0F0"/>
                </a:solidFill>
                <a:latin typeface="Copperplate Gothic Bold" panose="020E0705020206020404" pitchFamily="34" charset="0"/>
                <a:ea typeface="+mj-ea"/>
                <a:cs typeface="+mj-cs"/>
              </a:rPr>
              <a:t>Company Information!!</a:t>
            </a:r>
          </a:p>
        </p:txBody>
      </p:sp>
      <p:pic>
        <p:nvPicPr>
          <p:cNvPr id="9" name="Picture 8">
            <a:extLst>
              <a:ext uri="{FF2B5EF4-FFF2-40B4-BE49-F238E27FC236}">
                <a16:creationId xmlns:a16="http://schemas.microsoft.com/office/drawing/2014/main" id="{74C652C5-5B51-41A8-BD5F-824C29AA364E}"/>
              </a:ext>
            </a:extLst>
          </p:cNvPr>
          <p:cNvPicPr>
            <a:picLocks noChangeAspect="1"/>
          </p:cNvPicPr>
          <p:nvPr/>
        </p:nvPicPr>
        <p:blipFill>
          <a:blip r:embed="rId2"/>
          <a:stretch>
            <a:fillRect/>
          </a:stretch>
        </p:blipFill>
        <p:spPr>
          <a:xfrm>
            <a:off x="2018434" y="1371600"/>
            <a:ext cx="5172941" cy="4419600"/>
          </a:xfrm>
          <a:prstGeom prst="rect">
            <a:avLst/>
          </a:prstGeom>
        </p:spPr>
      </p:pic>
      <p:sp>
        <p:nvSpPr>
          <p:cNvPr id="2" name="Arrow: Right 1">
            <a:extLst>
              <a:ext uri="{FF2B5EF4-FFF2-40B4-BE49-F238E27FC236}">
                <a16:creationId xmlns:a16="http://schemas.microsoft.com/office/drawing/2014/main" id="{412B253D-7882-4122-AE17-49B632EB665A}"/>
              </a:ext>
            </a:extLst>
          </p:cNvPr>
          <p:cNvSpPr/>
          <p:nvPr/>
        </p:nvSpPr>
        <p:spPr>
          <a:xfrm>
            <a:off x="1371600" y="3429000"/>
            <a:ext cx="9906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551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90EC718-96BD-56CF-1EEB-694F051117A2}"/>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2362200" y="1828800"/>
            <a:ext cx="4549519" cy="3556755"/>
          </a:xfrm>
          <a:prstGeom prst="rect">
            <a:avLst/>
          </a:prstGeom>
        </p:spPr>
      </p:pic>
      <p:sp>
        <p:nvSpPr>
          <p:cNvPr id="3" name="TextBox 2">
            <a:extLst>
              <a:ext uri="{FF2B5EF4-FFF2-40B4-BE49-F238E27FC236}">
                <a16:creationId xmlns:a16="http://schemas.microsoft.com/office/drawing/2014/main" id="{8941F9EE-5C6B-45EA-A1C0-5008F1D53097}"/>
              </a:ext>
            </a:extLst>
          </p:cNvPr>
          <p:cNvSpPr txBox="1"/>
          <p:nvPr/>
        </p:nvSpPr>
        <p:spPr>
          <a:xfrm>
            <a:off x="0" y="388747"/>
            <a:ext cx="9144000" cy="830997"/>
          </a:xfrm>
          <a:prstGeom prst="rect">
            <a:avLst/>
          </a:prstGeom>
          <a:noFill/>
        </p:spPr>
        <p:txBody>
          <a:bodyPr wrap="square" rtlCol="0">
            <a:spAutoFit/>
          </a:bodyPr>
          <a:lstStyle/>
          <a:p>
            <a:pPr algn="ctr"/>
            <a:r>
              <a:rPr lang="en-US" sz="4800" b="1" dirty="0">
                <a:solidFill>
                  <a:srgbClr val="00B0F0"/>
                </a:solidFill>
                <a:latin typeface="Copperplate Gothic Bold" panose="020E0705020206020404" pitchFamily="34" charset="0"/>
              </a:rPr>
              <a:t>QUESTIONS??</a:t>
            </a:r>
          </a:p>
        </p:txBody>
      </p:sp>
      <p:pic>
        <p:nvPicPr>
          <p:cNvPr id="2" name="8D2A942C">
            <a:hlinkClick r:id="" action="ppaction://media"/>
            <a:extLst>
              <a:ext uri="{FF2B5EF4-FFF2-40B4-BE49-F238E27FC236}">
                <a16:creationId xmlns:a16="http://schemas.microsoft.com/office/drawing/2014/main" id="{BE20F428-9F71-8FE6-19A2-5950374463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3893702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TextBox 3">
            <a:extLst>
              <a:ext uri="{FF2B5EF4-FFF2-40B4-BE49-F238E27FC236}">
                <a16:creationId xmlns:a16="http://schemas.microsoft.com/office/drawing/2014/main" id="{C3BBAF8E-2E18-E97F-F57E-A227615DB04E}"/>
              </a:ext>
            </a:extLst>
          </p:cNvPr>
          <p:cNvSpPr txBox="1">
            <a:spLocks noChangeArrowheads="1"/>
          </p:cNvSpPr>
          <p:nvPr/>
        </p:nvSpPr>
        <p:spPr bwMode="auto">
          <a:xfrm>
            <a:off x="228600" y="944588"/>
            <a:ext cx="3429000" cy="49688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Char char="•"/>
              <a:defRPr sz="3200">
                <a:solidFill>
                  <a:schemeClr val="tx1"/>
                </a:solidFill>
                <a:latin typeface="Arial Black" panose="020B0A04020102020204" pitchFamily="34" charset="0"/>
                <a:cs typeface="Arial" panose="020B06040202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cs typeface="Arial" panose="020B0604020202020204" pitchFamily="34" charset="0"/>
              </a:defRPr>
            </a:lvl2pPr>
            <a:lvl3pPr marL="1143000" indent="-228600">
              <a:spcBef>
                <a:spcPct val="20000"/>
              </a:spcBef>
              <a:buChar char="•"/>
              <a:defRPr sz="2400">
                <a:solidFill>
                  <a:schemeClr val="tx1"/>
                </a:solidFill>
                <a:latin typeface="Arial Black" panose="020B0A04020102020204" pitchFamily="34" charset="0"/>
                <a:cs typeface="Arial" panose="020B06040202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cs typeface="Arial" panose="020B0604020202020204" pitchFamily="34" charset="0"/>
              </a:defRPr>
            </a:lvl9pPr>
          </a:lstStyle>
          <a:p>
            <a:pPr algn="ctr" eaLnBrk="1" hangingPunct="1">
              <a:lnSpc>
                <a:spcPct val="90000"/>
              </a:lnSpc>
              <a:spcBef>
                <a:spcPct val="0"/>
              </a:spcBef>
              <a:spcAft>
                <a:spcPts val="600"/>
              </a:spcAft>
              <a:buClrTx/>
              <a:buNone/>
            </a:pPr>
            <a:endParaRPr lang="en-US" altLang="en-US" sz="3600" b="1" spc="-100" dirty="0">
              <a:solidFill>
                <a:schemeClr val="accent2"/>
              </a:solidFill>
              <a:latin typeface="Copperplate Gothic Bold" panose="020E0705020206020404" pitchFamily="34" charset="0"/>
              <a:ea typeface="+mj-ea"/>
              <a:cs typeface="+mj-cs"/>
            </a:endParaRPr>
          </a:p>
          <a:p>
            <a:pPr algn="ctr" eaLnBrk="1" hangingPunct="1">
              <a:lnSpc>
                <a:spcPct val="90000"/>
              </a:lnSpc>
              <a:spcBef>
                <a:spcPct val="0"/>
              </a:spcBef>
              <a:spcAft>
                <a:spcPts val="600"/>
              </a:spcAft>
              <a:buClrTx/>
              <a:buNone/>
            </a:pPr>
            <a:endParaRPr lang="en-US" altLang="en-US" b="1" spc="-100" dirty="0">
              <a:solidFill>
                <a:srgbClr val="FFFFFF"/>
              </a:solidFill>
              <a:latin typeface="Castellar" panose="020A0402060406010301" pitchFamily="18" charset="0"/>
              <a:ea typeface="+mj-ea"/>
              <a:cs typeface="+mj-cs"/>
            </a:endParaRPr>
          </a:p>
          <a:p>
            <a:pPr eaLnBrk="1" hangingPunct="1">
              <a:lnSpc>
                <a:spcPct val="90000"/>
              </a:lnSpc>
              <a:spcBef>
                <a:spcPct val="0"/>
              </a:spcBef>
              <a:spcAft>
                <a:spcPts val="600"/>
              </a:spcAft>
              <a:buClrTx/>
              <a:buNone/>
            </a:pPr>
            <a:endParaRPr lang="en-US" altLang="en-US" spc="-100" dirty="0">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4401C967-AEAF-41CD-807D-43BFD6552048}"/>
              </a:ext>
            </a:extLst>
          </p:cNvPr>
          <p:cNvPicPr>
            <a:picLocks noChangeAspect="1"/>
          </p:cNvPicPr>
          <p:nvPr/>
        </p:nvPicPr>
        <p:blipFill>
          <a:blip r:embed="rId2"/>
          <a:stretch>
            <a:fillRect/>
          </a:stretch>
        </p:blipFill>
        <p:spPr>
          <a:xfrm>
            <a:off x="0" y="1627923"/>
            <a:ext cx="9144000" cy="4285488"/>
          </a:xfrm>
          <a:prstGeom prst="rect">
            <a:avLst/>
          </a:prstGeom>
        </p:spPr>
      </p:pic>
      <p:sp>
        <p:nvSpPr>
          <p:cNvPr id="3" name="Title 2">
            <a:extLst>
              <a:ext uri="{FF2B5EF4-FFF2-40B4-BE49-F238E27FC236}">
                <a16:creationId xmlns:a16="http://schemas.microsoft.com/office/drawing/2014/main" id="{F6BBB317-DC4E-4ED7-8E9E-DD53D8ADC77B}"/>
              </a:ext>
            </a:extLst>
          </p:cNvPr>
          <p:cNvSpPr>
            <a:spLocks noGrp="1"/>
          </p:cNvSpPr>
          <p:nvPr>
            <p:ph type="title"/>
          </p:nvPr>
        </p:nvSpPr>
        <p:spPr>
          <a:xfrm>
            <a:off x="1443491" y="89559"/>
            <a:ext cx="6571343" cy="1049235"/>
          </a:xfrm>
        </p:spPr>
        <p:txBody>
          <a:bodyPr/>
          <a:lstStyle/>
          <a:p>
            <a:r>
              <a:rPr lang="en-US" b="1" dirty="0">
                <a:solidFill>
                  <a:srgbClr val="00B0F0"/>
                </a:solidFill>
                <a:latin typeface="Copperplate Gothic Bold" panose="020E0705020206020404" pitchFamily="34" charset="0"/>
              </a:rPr>
              <a:t>Documents</a:t>
            </a:r>
            <a:br>
              <a:rPr lang="en-US" b="1" dirty="0">
                <a:solidFill>
                  <a:schemeClr val="accent2"/>
                </a:solidFill>
                <a:latin typeface="Copperplate Gothic Bold" panose="020E0705020206020404" pitchFamily="34" charset="0"/>
              </a:rPr>
            </a:br>
            <a:endParaRPr lang="en-US" b="1" dirty="0">
              <a:solidFill>
                <a:schemeClr val="accent2"/>
              </a:solidFill>
              <a:latin typeface="Copperplate Gothic Bold" panose="020E0705020206020404" pitchFamily="34" charset="0"/>
            </a:endParaRPr>
          </a:p>
        </p:txBody>
      </p:sp>
      <p:sp>
        <p:nvSpPr>
          <p:cNvPr id="8" name="Content Placeholder 7">
            <a:extLst>
              <a:ext uri="{FF2B5EF4-FFF2-40B4-BE49-F238E27FC236}">
                <a16:creationId xmlns:a16="http://schemas.microsoft.com/office/drawing/2014/main" id="{7C99693F-C8ED-4C08-BCBE-357626D3F871}"/>
              </a:ext>
            </a:extLst>
          </p:cNvPr>
          <p:cNvSpPr>
            <a:spLocks noGrp="1"/>
          </p:cNvSpPr>
          <p:nvPr>
            <p:ph idx="1"/>
          </p:nvPr>
        </p:nvSpPr>
        <p:spPr>
          <a:xfrm>
            <a:off x="1586819" y="614177"/>
            <a:ext cx="6571343" cy="1214624"/>
          </a:xfrm>
        </p:spPr>
        <p:txBody>
          <a:bodyPr>
            <a:normAutofit/>
          </a:bodyPr>
          <a:lstStyle/>
          <a:p>
            <a:r>
              <a:rPr lang="en-US" b="1" dirty="0">
                <a:solidFill>
                  <a:srgbClr val="00B0F0"/>
                </a:solidFill>
                <a:latin typeface="Copperplate Gothic Bold" panose="020E0705020206020404" pitchFamily="34" charset="0"/>
              </a:rPr>
              <a:t>Download  documents</a:t>
            </a:r>
          </a:p>
          <a:p>
            <a:r>
              <a:rPr lang="en-US" b="1" dirty="0">
                <a:solidFill>
                  <a:srgbClr val="00B0F0"/>
                </a:solidFill>
                <a:latin typeface="Copperplate Gothic Bold" panose="020E0705020206020404" pitchFamily="34" charset="0"/>
              </a:rPr>
              <a:t>Search</a:t>
            </a:r>
          </a:p>
        </p:txBody>
      </p:sp>
    </p:spTree>
    <p:extLst>
      <p:ext uri="{BB962C8B-B14F-4D97-AF65-F5344CB8AC3E}">
        <p14:creationId xmlns:p14="http://schemas.microsoft.com/office/powerpoint/2010/main" val="27346179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TextBox 1">
            <a:extLst>
              <a:ext uri="{FF2B5EF4-FFF2-40B4-BE49-F238E27FC236}">
                <a16:creationId xmlns:a16="http://schemas.microsoft.com/office/drawing/2014/main" id="{ED7DECC8-620C-D93D-D82F-A7DF7366FA5F}"/>
              </a:ext>
            </a:extLst>
          </p:cNvPr>
          <p:cNvSpPr txBox="1">
            <a:spLocks noChangeArrowheads="1"/>
          </p:cNvSpPr>
          <p:nvPr/>
        </p:nvSpPr>
        <p:spPr bwMode="auto">
          <a:xfrm>
            <a:off x="303200" y="1613248"/>
            <a:ext cx="3749222" cy="38731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fontScale="85000" lnSpcReduction="20000"/>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lgn="ctr" eaLnBrk="1" hangingPunct="1">
              <a:lnSpc>
                <a:spcPct val="90000"/>
              </a:lnSpc>
              <a:spcAft>
                <a:spcPts val="600"/>
              </a:spcAft>
              <a:buClr>
                <a:schemeClr val="accent1"/>
              </a:buClr>
              <a:tabLst>
                <a:tab pos="1143000" algn="l"/>
              </a:tabLst>
            </a:pPr>
            <a:r>
              <a:rPr lang="en-US" altLang="en-US" sz="3200" b="1" dirty="0">
                <a:solidFill>
                  <a:srgbClr val="00B0F0"/>
                </a:solidFill>
                <a:latin typeface="Copperplate Gothic Bold" panose="020E0705020206020404" pitchFamily="34" charset="0"/>
                <a:cs typeface="+mn-cs"/>
              </a:rPr>
              <a:t>My Company Links</a:t>
            </a:r>
          </a:p>
          <a:p>
            <a:pPr algn="ctr" eaLnBrk="1" hangingPunct="1">
              <a:lnSpc>
                <a:spcPct val="90000"/>
              </a:lnSpc>
              <a:spcAft>
                <a:spcPts val="600"/>
              </a:spcAft>
              <a:buClr>
                <a:schemeClr val="accent1"/>
              </a:buClr>
              <a:tabLst>
                <a:tab pos="1143000" algn="l"/>
              </a:tabLst>
            </a:pPr>
            <a:endParaRPr lang="en-US" altLang="en-US" sz="3200" b="1" dirty="0">
              <a:solidFill>
                <a:srgbClr val="00B0F0"/>
              </a:solidFill>
              <a:latin typeface="Copperplate Gothic Bold" panose="020E0705020206020404" pitchFamily="34" charset="0"/>
              <a:cs typeface="+mn-cs"/>
            </a:endParaRPr>
          </a:p>
          <a:p>
            <a:pPr algn="ctr" eaLnBrk="1" hangingPunct="1">
              <a:lnSpc>
                <a:spcPct val="90000"/>
              </a:lnSpc>
              <a:spcAft>
                <a:spcPts val="600"/>
              </a:spcAft>
              <a:buClr>
                <a:schemeClr val="accent1"/>
              </a:buClr>
              <a:tabLst>
                <a:tab pos="1143000" algn="l"/>
              </a:tabLst>
            </a:pPr>
            <a:r>
              <a:rPr lang="en-US" altLang="en-US" sz="3200" b="1" dirty="0">
                <a:solidFill>
                  <a:srgbClr val="00B0F0"/>
                </a:solidFill>
                <a:latin typeface="Copperplate Gothic Bold" panose="020E0705020206020404" pitchFamily="34" charset="0"/>
                <a:cs typeface="+mn-cs"/>
              </a:rPr>
              <a:t>Click on any of the Quick links to review company information</a:t>
            </a:r>
          </a:p>
          <a:p>
            <a:pPr algn="ctr" eaLnBrk="1" hangingPunct="1">
              <a:lnSpc>
                <a:spcPct val="90000"/>
              </a:lnSpc>
              <a:spcAft>
                <a:spcPts val="600"/>
              </a:spcAft>
              <a:buClr>
                <a:schemeClr val="accent1"/>
              </a:buClr>
              <a:tabLst>
                <a:tab pos="1143000" algn="l"/>
              </a:tabLst>
            </a:pPr>
            <a:endParaRPr lang="en-US" altLang="en-US" sz="3200" b="1" dirty="0">
              <a:solidFill>
                <a:srgbClr val="00B0F0"/>
              </a:solidFill>
              <a:latin typeface="Copperplate Gothic Bold" panose="020E0705020206020404" pitchFamily="34" charset="0"/>
              <a:cs typeface="+mn-cs"/>
            </a:endParaRPr>
          </a:p>
          <a:p>
            <a:pPr algn="ctr" eaLnBrk="1" hangingPunct="1">
              <a:lnSpc>
                <a:spcPct val="90000"/>
              </a:lnSpc>
              <a:spcAft>
                <a:spcPts val="600"/>
              </a:spcAft>
              <a:buClr>
                <a:schemeClr val="accent1"/>
              </a:buClr>
              <a:tabLst>
                <a:tab pos="1143000" algn="l"/>
              </a:tabLst>
            </a:pPr>
            <a:r>
              <a:rPr lang="en-US" altLang="en-US" sz="3200" b="1" dirty="0">
                <a:solidFill>
                  <a:srgbClr val="00B0F0"/>
                </a:solidFill>
                <a:latin typeface="Copperplate Gothic Bold" panose="020E0705020206020404" pitchFamily="34" charset="0"/>
                <a:cs typeface="+mn-cs"/>
              </a:rPr>
              <a:t>Click on hyperlinks to go directly to our website</a:t>
            </a:r>
          </a:p>
        </p:txBody>
      </p:sp>
      <p:pic>
        <p:nvPicPr>
          <p:cNvPr id="4" name="Picture 3">
            <a:extLst>
              <a:ext uri="{FF2B5EF4-FFF2-40B4-BE49-F238E27FC236}">
                <a16:creationId xmlns:a16="http://schemas.microsoft.com/office/drawing/2014/main" id="{82F163B5-D736-4762-8B25-0A450DBDA13C}"/>
              </a:ext>
            </a:extLst>
          </p:cNvPr>
          <p:cNvPicPr>
            <a:picLocks noChangeAspect="1"/>
          </p:cNvPicPr>
          <p:nvPr/>
        </p:nvPicPr>
        <p:blipFill>
          <a:blip r:embed="rId2"/>
          <a:stretch>
            <a:fillRect/>
          </a:stretch>
        </p:blipFill>
        <p:spPr>
          <a:xfrm>
            <a:off x="5029200" y="11602"/>
            <a:ext cx="3200400" cy="3538222"/>
          </a:xfrm>
          <a:prstGeom prst="rect">
            <a:avLst/>
          </a:prstGeom>
        </p:spPr>
      </p:pic>
      <p:pic>
        <p:nvPicPr>
          <p:cNvPr id="6" name="Picture 5">
            <a:extLst>
              <a:ext uri="{FF2B5EF4-FFF2-40B4-BE49-F238E27FC236}">
                <a16:creationId xmlns:a16="http://schemas.microsoft.com/office/drawing/2014/main" id="{0E6E671F-6347-4F8E-94D8-0CC9FA23C3F2}"/>
              </a:ext>
            </a:extLst>
          </p:cNvPr>
          <p:cNvPicPr>
            <a:picLocks noChangeAspect="1"/>
          </p:cNvPicPr>
          <p:nvPr/>
        </p:nvPicPr>
        <p:blipFill>
          <a:blip r:embed="rId3"/>
          <a:stretch>
            <a:fillRect/>
          </a:stretch>
        </p:blipFill>
        <p:spPr>
          <a:xfrm>
            <a:off x="4953000" y="3429000"/>
            <a:ext cx="3952875" cy="2724150"/>
          </a:xfrm>
          <a:prstGeom prst="rect">
            <a:avLst/>
          </a:prstGeom>
        </p:spPr>
      </p:pic>
      <p:sp>
        <p:nvSpPr>
          <p:cNvPr id="7" name="Arrow: Right 6">
            <a:extLst>
              <a:ext uri="{FF2B5EF4-FFF2-40B4-BE49-F238E27FC236}">
                <a16:creationId xmlns:a16="http://schemas.microsoft.com/office/drawing/2014/main" id="{EBEE6A3E-6E08-4AAB-ABDB-1BB873A94AE5}"/>
              </a:ext>
            </a:extLst>
          </p:cNvPr>
          <p:cNvSpPr/>
          <p:nvPr/>
        </p:nvSpPr>
        <p:spPr>
          <a:xfrm>
            <a:off x="4343400" y="825674"/>
            <a:ext cx="1066800" cy="317326"/>
          </a:xfrm>
          <a:prstGeom prst="rightArrow">
            <a:avLst>
              <a:gd name="adj1" fmla="val 50000"/>
              <a:gd name="adj2" fmla="val 100000"/>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9" name="Arrow: Left 8">
            <a:extLst>
              <a:ext uri="{FF2B5EF4-FFF2-40B4-BE49-F238E27FC236}">
                <a16:creationId xmlns:a16="http://schemas.microsoft.com/office/drawing/2014/main" id="{F2035117-24E5-4667-B301-E955A8D2FA70}"/>
              </a:ext>
            </a:extLst>
          </p:cNvPr>
          <p:cNvSpPr/>
          <p:nvPr/>
        </p:nvSpPr>
        <p:spPr>
          <a:xfrm>
            <a:off x="8305800" y="4419600"/>
            <a:ext cx="685800" cy="228600"/>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CCA03-55E1-412A-A035-D7971738EB7F}"/>
              </a:ext>
            </a:extLst>
          </p:cNvPr>
          <p:cNvSpPr txBox="1"/>
          <p:nvPr/>
        </p:nvSpPr>
        <p:spPr>
          <a:xfrm>
            <a:off x="708212" y="1752600"/>
            <a:ext cx="3886200" cy="2308324"/>
          </a:xfrm>
          <a:prstGeom prst="rect">
            <a:avLst/>
          </a:prstGeom>
          <a:noFill/>
        </p:spPr>
        <p:txBody>
          <a:bodyPr wrap="square" rtlCol="0">
            <a:spAutoFit/>
          </a:bodyPr>
          <a:lstStyle/>
          <a:p>
            <a:r>
              <a:rPr lang="en-US" sz="3600" dirty="0">
                <a:solidFill>
                  <a:srgbClr val="00B0F0"/>
                </a:solidFill>
                <a:latin typeface="Copperplate Gothic Bold" panose="020E0705020206020404" pitchFamily="34" charset="0"/>
              </a:rPr>
              <a:t>Organization chart based on your team and position</a:t>
            </a:r>
          </a:p>
        </p:txBody>
      </p:sp>
      <p:pic>
        <p:nvPicPr>
          <p:cNvPr id="5" name="Picture 4">
            <a:extLst>
              <a:ext uri="{FF2B5EF4-FFF2-40B4-BE49-F238E27FC236}">
                <a16:creationId xmlns:a16="http://schemas.microsoft.com/office/drawing/2014/main" id="{34CFB689-7E76-432B-BADB-33AF64ADB1F3}"/>
              </a:ext>
            </a:extLst>
          </p:cNvPr>
          <p:cNvPicPr>
            <a:picLocks noChangeAspect="1"/>
          </p:cNvPicPr>
          <p:nvPr/>
        </p:nvPicPr>
        <p:blipFill>
          <a:blip r:embed="rId2"/>
          <a:stretch>
            <a:fillRect/>
          </a:stretch>
        </p:blipFill>
        <p:spPr>
          <a:xfrm>
            <a:off x="4455361" y="152400"/>
            <a:ext cx="4688639" cy="4480560"/>
          </a:xfrm>
          <a:prstGeom prst="rect">
            <a:avLst/>
          </a:prstGeom>
        </p:spPr>
      </p:pic>
      <p:pic>
        <p:nvPicPr>
          <p:cNvPr id="7" name="Picture 6">
            <a:extLst>
              <a:ext uri="{FF2B5EF4-FFF2-40B4-BE49-F238E27FC236}">
                <a16:creationId xmlns:a16="http://schemas.microsoft.com/office/drawing/2014/main" id="{E26130AB-FC23-497B-8160-24B3EDE95C2A}"/>
              </a:ext>
            </a:extLst>
          </p:cNvPr>
          <p:cNvPicPr>
            <a:picLocks noChangeAspect="1"/>
          </p:cNvPicPr>
          <p:nvPr/>
        </p:nvPicPr>
        <p:blipFill>
          <a:blip r:embed="rId3"/>
          <a:stretch>
            <a:fillRect/>
          </a:stretch>
        </p:blipFill>
        <p:spPr>
          <a:xfrm>
            <a:off x="4603377" y="4495800"/>
            <a:ext cx="3261992" cy="1371600"/>
          </a:xfrm>
          <a:prstGeom prst="rect">
            <a:avLst/>
          </a:prstGeom>
        </p:spPr>
      </p:pic>
    </p:spTree>
    <p:extLst>
      <p:ext uri="{BB962C8B-B14F-4D97-AF65-F5344CB8AC3E}">
        <p14:creationId xmlns:p14="http://schemas.microsoft.com/office/powerpoint/2010/main" val="29093983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TextBox 1">
            <a:extLst>
              <a:ext uri="{FF2B5EF4-FFF2-40B4-BE49-F238E27FC236}">
                <a16:creationId xmlns:a16="http://schemas.microsoft.com/office/drawing/2014/main" id="{96743086-D24F-50D3-55CC-190B342A9743}"/>
              </a:ext>
            </a:extLst>
          </p:cNvPr>
          <p:cNvSpPr txBox="1">
            <a:spLocks noChangeArrowheads="1"/>
          </p:cNvSpPr>
          <p:nvPr/>
        </p:nvSpPr>
        <p:spPr bwMode="auto">
          <a:xfrm>
            <a:off x="304800" y="2590800"/>
            <a:ext cx="8381999" cy="18313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defRPr>
                <a:solidFill>
                  <a:schemeClr val="tx1"/>
                </a:solidFill>
                <a:latin typeface="Arial Black" panose="020B0A04020102020204" pitchFamily="34" charset="0"/>
                <a:cs typeface="Arial" panose="020B0604020202020204" pitchFamily="34" charset="0"/>
              </a:defRPr>
            </a:lvl1pPr>
            <a:lvl2pPr marL="742950" indent="-285750">
              <a:defRPr>
                <a:solidFill>
                  <a:schemeClr val="tx1"/>
                </a:solidFill>
                <a:latin typeface="Arial Black" panose="020B0A04020102020204" pitchFamily="34" charset="0"/>
                <a:cs typeface="Arial" panose="020B0604020202020204" pitchFamily="34" charset="0"/>
              </a:defRPr>
            </a:lvl2pPr>
            <a:lvl3pPr marL="1143000" indent="-228600">
              <a:defRPr>
                <a:solidFill>
                  <a:schemeClr val="tx1"/>
                </a:solidFill>
                <a:latin typeface="Arial Black" panose="020B0A04020102020204" pitchFamily="34" charset="0"/>
                <a:cs typeface="Arial" panose="020B0604020202020204" pitchFamily="34" charset="0"/>
              </a:defRPr>
            </a:lvl3pPr>
            <a:lvl4pPr marL="1600200" indent="-228600">
              <a:defRPr>
                <a:solidFill>
                  <a:schemeClr val="tx1"/>
                </a:solidFill>
                <a:latin typeface="Arial Black" panose="020B0A04020102020204" pitchFamily="34" charset="0"/>
                <a:cs typeface="Arial" panose="020B0604020202020204" pitchFamily="34" charset="0"/>
              </a:defRPr>
            </a:lvl4pPr>
            <a:lvl5pPr marL="2057400" indent="-228600">
              <a:defRPr>
                <a:solidFill>
                  <a:schemeClr val="tx1"/>
                </a:solidFill>
                <a:latin typeface="Arial Black" panose="020B0A04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lgn="ctr" eaLnBrk="1" hangingPunct="1">
              <a:lnSpc>
                <a:spcPct val="90000"/>
              </a:lnSpc>
              <a:spcAft>
                <a:spcPts val="600"/>
              </a:spcAft>
              <a:buClr>
                <a:schemeClr val="accent1"/>
              </a:buClr>
              <a:tabLst>
                <a:tab pos="1143000" algn="l"/>
              </a:tabLst>
            </a:pPr>
            <a:r>
              <a:rPr lang="en-US" altLang="en-US" sz="4000" b="1" spc="-100" dirty="0">
                <a:solidFill>
                  <a:srgbClr val="00B0F0"/>
                </a:solidFill>
                <a:latin typeface="Copperplate Gothic Bold" panose="020E0705020206020404" pitchFamily="34" charset="0"/>
                <a:cs typeface="+mn-cs"/>
              </a:rPr>
              <a:t>Which screens show your personal information and settings?</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43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16B5139-F35E-4333-B679-368E2F90057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Gallery</Template>
  <TotalTime>4759</TotalTime>
  <Words>1559</Words>
  <Application>Microsoft Office PowerPoint</Application>
  <PresentationFormat>On-screen Show (4:3)</PresentationFormat>
  <Paragraphs>160</Paragraphs>
  <Slides>50</Slides>
  <Notes>5</Notes>
  <HiddenSlides>0</HiddenSlides>
  <MMClips>6</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Gallery</vt:lpstr>
      <vt:lpstr>Human  Resources  Presentation</vt:lpstr>
      <vt:lpstr>PAYCO HCM</vt:lpstr>
      <vt:lpstr>Punching In &amp; Out and Logging In to payco   https://secure.entertimeonline.com/ta/OPPC.clock   Enter your Username and Password and click Punch In or Punch Out or Login to your payco. </vt:lpstr>
      <vt:lpstr>PowerPoint Presentation</vt:lpstr>
      <vt:lpstr>PowerPoint Presentation</vt:lpstr>
      <vt:lpstr>Documents </vt:lpstr>
      <vt:lpstr>PowerPoint Presentation</vt:lpstr>
      <vt:lpstr>PowerPoint Presentation</vt:lpstr>
      <vt:lpstr>PowerPoint Presentation</vt:lpstr>
      <vt:lpstr>PowerPoint Presentation</vt:lpstr>
      <vt:lpstr>Start Widget You will see My Info and settings</vt:lpstr>
      <vt:lpstr>What information links can you access through the “My Info” widget?</vt:lpstr>
      <vt:lpstr>My Info – This section contains links to your personal information:</vt:lpstr>
      <vt:lpstr>   My Mailbox and MY Pay Main page Includes all To-Do items, Checklists, and My Pay Information</vt:lpstr>
      <vt:lpstr>Viewing Pay Statements  In the ”My Pay ”widget  you can see a countdown until your next pay   where do you click to see your last 3 pay statements?</vt:lpstr>
      <vt:lpstr>PowerPoint Presentation</vt:lpstr>
      <vt:lpstr> Viewing Past Pay Statements From the main menu  the ”My Pay ” menu, Tap the Pay History menu option  The Historical tab allows you to enter a date range  </vt:lpstr>
      <vt:lpstr>Viewing Past Pay Statements From the main menu  Another way you can access your pay history is from the hamburger menu My Info-My Pay-pay history</vt:lpstr>
      <vt:lpstr>   Viewing Current direct deposit  From the main Hamburger menu My Pay menu, Tap the Direct deposit menu option  This displays your current direct deposit    </vt:lpstr>
      <vt:lpstr> Changing direct deposit  Contact human resources to change, update,  or add a new direct deposit   </vt:lpstr>
      <vt:lpstr> </vt:lpstr>
      <vt:lpstr> </vt:lpstr>
      <vt:lpstr> </vt:lpstr>
      <vt:lpstr>“My Timesheet”  is below the Start widget   this is where you can clock in/out and change locations  You are also able to access your current timesheet by clicking ”My Timesheet”</vt:lpstr>
      <vt:lpstr>Current Time Sheet   What is the problem with this timesheet?  </vt:lpstr>
      <vt:lpstr>   Missing punches!  How do we fix the missing punches? </vt:lpstr>
      <vt:lpstr>Timesheet Change Request!  In the upper right-hand corner  of your time sheet choose Change Request</vt:lpstr>
      <vt:lpstr>Timesheet Change Request! </vt:lpstr>
      <vt:lpstr>Change Type  This option allows you to enter your missed in and/or out punch</vt:lpstr>
      <vt:lpstr>Change Request  This option allows you to enter Your Missed Punch</vt:lpstr>
      <vt:lpstr>Change Request  in the comment section you can add a reason for the request!</vt:lpstr>
      <vt:lpstr>PowerPoint Presentation</vt:lpstr>
      <vt:lpstr> When is the correct time for an Employee to enter a time off request? </vt:lpstr>
      <vt:lpstr>Employee Badge Policy </vt:lpstr>
      <vt:lpstr>Employee Badge Policy </vt:lpstr>
      <vt:lpstr>Employee Badge Policy </vt:lpstr>
      <vt:lpstr> Employee Badge Policy </vt:lpstr>
      <vt:lpstr>Who do you contact if you get locked out of your computer? </vt:lpstr>
      <vt:lpstr> WHAT IS THE DIFFERENCE BETWEEN AN HSA AND AN HRA? </vt:lpstr>
      <vt:lpstr> WHAT IS THE DIFFERENCE BETWEEN AN HSA AND AN HRA? </vt:lpstr>
      <vt:lpstr>If i were a hacker where could i go to get all your personal information in one place?? </vt:lpstr>
      <vt:lpstr>   social security # Date of birth banking information wages paystubs W2’s   </vt:lpstr>
      <vt:lpstr> SECURITY TWO-FACTOR Authentication </vt:lpstr>
      <vt:lpstr>HCMTOGO  APP</vt:lpstr>
      <vt:lpstr>  Who submits the time card?  </vt:lpstr>
      <vt:lpstr>Who approves the time card? </vt:lpstr>
      <vt:lpstr> When do you submit your  time card? </vt:lpstr>
      <vt:lpstr>What do you do if your timecard is incorrect when you are ready to submit it? </vt:lpstr>
      <vt:lpstr>When is payroll processed?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 Presentation</dc:title>
  <dc:creator>robin</dc:creator>
  <cp:lastModifiedBy>Tuttle(Gardner), Robin</cp:lastModifiedBy>
  <cp:revision>773</cp:revision>
  <cp:lastPrinted>2024-08-19T14:38:04Z</cp:lastPrinted>
  <dcterms:created xsi:type="dcterms:W3CDTF">2011-08-29T13:09:00Z</dcterms:created>
  <dcterms:modified xsi:type="dcterms:W3CDTF">2024-08-27T16:58:55Z</dcterms:modified>
</cp:coreProperties>
</file>