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2" r:id="rId5"/>
    <p:sldId id="265" r:id="rId6"/>
    <p:sldId id="258" r:id="rId7"/>
    <p:sldId id="257" r:id="rId8"/>
    <p:sldId id="260"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8D0A9-2A5B-4B93-91E7-C7366C9B85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6161C0-59FC-42B2-8738-782596833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80C397-C2CB-4758-8967-072ACB0B0534}"/>
              </a:ext>
            </a:extLst>
          </p:cNvPr>
          <p:cNvSpPr>
            <a:spLocks noGrp="1"/>
          </p:cNvSpPr>
          <p:nvPr>
            <p:ph type="dt" sz="half" idx="10"/>
          </p:nvPr>
        </p:nvSpPr>
        <p:spPr/>
        <p:txBody>
          <a:bodyPr/>
          <a:lstStyle/>
          <a:p>
            <a:fld id="{4E5278AE-F13D-416C-8D9B-1E4506A297F4}" type="datetimeFigureOut">
              <a:rPr lang="en-US" smtClean="0"/>
              <a:t>8/24/2022</a:t>
            </a:fld>
            <a:endParaRPr lang="en-US"/>
          </a:p>
        </p:txBody>
      </p:sp>
      <p:sp>
        <p:nvSpPr>
          <p:cNvPr id="5" name="Footer Placeholder 4">
            <a:extLst>
              <a:ext uri="{FF2B5EF4-FFF2-40B4-BE49-F238E27FC236}">
                <a16:creationId xmlns:a16="http://schemas.microsoft.com/office/drawing/2014/main" id="{B46E378F-B933-4D9D-A831-D3A3B13CF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1C2C5-4AA1-4C21-BB84-99ABAC7806D6}"/>
              </a:ext>
            </a:extLst>
          </p:cNvPr>
          <p:cNvSpPr>
            <a:spLocks noGrp="1"/>
          </p:cNvSpPr>
          <p:nvPr>
            <p:ph type="sldNum" sz="quarter" idx="12"/>
          </p:nvPr>
        </p:nvSpPr>
        <p:spPr/>
        <p:txBody>
          <a:bodyPr/>
          <a:lstStyle/>
          <a:p>
            <a:fld id="{6B5DE679-99A8-463F-8E4D-831FF80496A2}" type="slidenum">
              <a:rPr lang="en-US" smtClean="0"/>
              <a:t>‹#›</a:t>
            </a:fld>
            <a:endParaRPr lang="en-US"/>
          </a:p>
        </p:txBody>
      </p:sp>
    </p:spTree>
    <p:extLst>
      <p:ext uri="{BB962C8B-B14F-4D97-AF65-F5344CB8AC3E}">
        <p14:creationId xmlns:p14="http://schemas.microsoft.com/office/powerpoint/2010/main" val="1937793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0596-E4BC-4E7A-B258-419980EE7B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88BC65-2437-4E41-B2AE-5565A21A9A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51808-3B46-4942-99F5-2A205EE8E705}"/>
              </a:ext>
            </a:extLst>
          </p:cNvPr>
          <p:cNvSpPr>
            <a:spLocks noGrp="1"/>
          </p:cNvSpPr>
          <p:nvPr>
            <p:ph type="dt" sz="half" idx="10"/>
          </p:nvPr>
        </p:nvSpPr>
        <p:spPr/>
        <p:txBody>
          <a:bodyPr/>
          <a:lstStyle/>
          <a:p>
            <a:fld id="{4E5278AE-F13D-416C-8D9B-1E4506A297F4}" type="datetimeFigureOut">
              <a:rPr lang="en-US" smtClean="0"/>
              <a:t>8/24/2022</a:t>
            </a:fld>
            <a:endParaRPr lang="en-US"/>
          </a:p>
        </p:txBody>
      </p:sp>
      <p:sp>
        <p:nvSpPr>
          <p:cNvPr id="5" name="Footer Placeholder 4">
            <a:extLst>
              <a:ext uri="{FF2B5EF4-FFF2-40B4-BE49-F238E27FC236}">
                <a16:creationId xmlns:a16="http://schemas.microsoft.com/office/drawing/2014/main" id="{F4AB0B9C-D8E7-4D2D-B31D-716535B32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D9E8A-40B5-45D8-9BA0-30D91D91A68C}"/>
              </a:ext>
            </a:extLst>
          </p:cNvPr>
          <p:cNvSpPr>
            <a:spLocks noGrp="1"/>
          </p:cNvSpPr>
          <p:nvPr>
            <p:ph type="sldNum" sz="quarter" idx="12"/>
          </p:nvPr>
        </p:nvSpPr>
        <p:spPr/>
        <p:txBody>
          <a:bodyPr/>
          <a:lstStyle/>
          <a:p>
            <a:fld id="{6B5DE679-99A8-463F-8E4D-831FF80496A2}" type="slidenum">
              <a:rPr lang="en-US" smtClean="0"/>
              <a:t>‹#›</a:t>
            </a:fld>
            <a:endParaRPr lang="en-US"/>
          </a:p>
        </p:txBody>
      </p:sp>
    </p:spTree>
    <p:extLst>
      <p:ext uri="{BB962C8B-B14F-4D97-AF65-F5344CB8AC3E}">
        <p14:creationId xmlns:p14="http://schemas.microsoft.com/office/powerpoint/2010/main" val="2942325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32B8CF-3803-404E-A111-56CA99F244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C9EEE1-F0A9-4760-854D-2D626BA1657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68AA6-83EC-4BF5-A249-7ECFCF113670}"/>
              </a:ext>
            </a:extLst>
          </p:cNvPr>
          <p:cNvSpPr>
            <a:spLocks noGrp="1"/>
          </p:cNvSpPr>
          <p:nvPr>
            <p:ph type="dt" sz="half" idx="10"/>
          </p:nvPr>
        </p:nvSpPr>
        <p:spPr/>
        <p:txBody>
          <a:bodyPr/>
          <a:lstStyle/>
          <a:p>
            <a:fld id="{4E5278AE-F13D-416C-8D9B-1E4506A297F4}" type="datetimeFigureOut">
              <a:rPr lang="en-US" smtClean="0"/>
              <a:t>8/24/2022</a:t>
            </a:fld>
            <a:endParaRPr lang="en-US"/>
          </a:p>
        </p:txBody>
      </p:sp>
      <p:sp>
        <p:nvSpPr>
          <p:cNvPr id="5" name="Footer Placeholder 4">
            <a:extLst>
              <a:ext uri="{FF2B5EF4-FFF2-40B4-BE49-F238E27FC236}">
                <a16:creationId xmlns:a16="http://schemas.microsoft.com/office/drawing/2014/main" id="{12371F72-4DC9-447A-AC38-3910BE1DC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AC14F4-77B6-42BF-8EA6-3DA74D776893}"/>
              </a:ext>
            </a:extLst>
          </p:cNvPr>
          <p:cNvSpPr>
            <a:spLocks noGrp="1"/>
          </p:cNvSpPr>
          <p:nvPr>
            <p:ph type="sldNum" sz="quarter" idx="12"/>
          </p:nvPr>
        </p:nvSpPr>
        <p:spPr/>
        <p:txBody>
          <a:bodyPr/>
          <a:lstStyle/>
          <a:p>
            <a:fld id="{6B5DE679-99A8-463F-8E4D-831FF80496A2}" type="slidenum">
              <a:rPr lang="en-US" smtClean="0"/>
              <a:t>‹#›</a:t>
            </a:fld>
            <a:endParaRPr lang="en-US"/>
          </a:p>
        </p:txBody>
      </p:sp>
    </p:spTree>
    <p:extLst>
      <p:ext uri="{BB962C8B-B14F-4D97-AF65-F5344CB8AC3E}">
        <p14:creationId xmlns:p14="http://schemas.microsoft.com/office/powerpoint/2010/main" val="3471918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98EB-DC08-4692-A45B-6D1B45195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D66FF-A772-4B86-85AB-6A3DCD3BF6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B7675E-09F9-4EE4-8E79-3388FA447131}"/>
              </a:ext>
            </a:extLst>
          </p:cNvPr>
          <p:cNvSpPr>
            <a:spLocks noGrp="1"/>
          </p:cNvSpPr>
          <p:nvPr>
            <p:ph type="dt" sz="half" idx="10"/>
          </p:nvPr>
        </p:nvSpPr>
        <p:spPr/>
        <p:txBody>
          <a:bodyPr/>
          <a:lstStyle/>
          <a:p>
            <a:fld id="{4E5278AE-F13D-416C-8D9B-1E4506A297F4}" type="datetimeFigureOut">
              <a:rPr lang="en-US" smtClean="0"/>
              <a:t>8/24/2022</a:t>
            </a:fld>
            <a:endParaRPr lang="en-US"/>
          </a:p>
        </p:txBody>
      </p:sp>
      <p:sp>
        <p:nvSpPr>
          <p:cNvPr id="5" name="Footer Placeholder 4">
            <a:extLst>
              <a:ext uri="{FF2B5EF4-FFF2-40B4-BE49-F238E27FC236}">
                <a16:creationId xmlns:a16="http://schemas.microsoft.com/office/drawing/2014/main" id="{1CEEFCEB-1B1D-4412-BA8C-193932F66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6085F-D915-46C1-9777-C490A4A5BEF4}"/>
              </a:ext>
            </a:extLst>
          </p:cNvPr>
          <p:cNvSpPr>
            <a:spLocks noGrp="1"/>
          </p:cNvSpPr>
          <p:nvPr>
            <p:ph type="sldNum" sz="quarter" idx="12"/>
          </p:nvPr>
        </p:nvSpPr>
        <p:spPr/>
        <p:txBody>
          <a:bodyPr/>
          <a:lstStyle/>
          <a:p>
            <a:fld id="{6B5DE679-99A8-463F-8E4D-831FF80496A2}" type="slidenum">
              <a:rPr lang="en-US" smtClean="0"/>
              <a:t>‹#›</a:t>
            </a:fld>
            <a:endParaRPr lang="en-US"/>
          </a:p>
        </p:txBody>
      </p:sp>
    </p:spTree>
    <p:extLst>
      <p:ext uri="{BB962C8B-B14F-4D97-AF65-F5344CB8AC3E}">
        <p14:creationId xmlns:p14="http://schemas.microsoft.com/office/powerpoint/2010/main" val="231875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A7A4-226E-448F-8716-86C5BDDF88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4D4C4-3603-4CEB-A032-C69960BCA4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118ABF-D26C-4B48-A6AC-3697700072BD}"/>
              </a:ext>
            </a:extLst>
          </p:cNvPr>
          <p:cNvSpPr>
            <a:spLocks noGrp="1"/>
          </p:cNvSpPr>
          <p:nvPr>
            <p:ph type="dt" sz="half" idx="10"/>
          </p:nvPr>
        </p:nvSpPr>
        <p:spPr/>
        <p:txBody>
          <a:bodyPr/>
          <a:lstStyle/>
          <a:p>
            <a:fld id="{4E5278AE-F13D-416C-8D9B-1E4506A297F4}" type="datetimeFigureOut">
              <a:rPr lang="en-US" smtClean="0"/>
              <a:t>8/24/2022</a:t>
            </a:fld>
            <a:endParaRPr lang="en-US"/>
          </a:p>
        </p:txBody>
      </p:sp>
      <p:sp>
        <p:nvSpPr>
          <p:cNvPr id="5" name="Footer Placeholder 4">
            <a:extLst>
              <a:ext uri="{FF2B5EF4-FFF2-40B4-BE49-F238E27FC236}">
                <a16:creationId xmlns:a16="http://schemas.microsoft.com/office/drawing/2014/main" id="{E1565F94-CB9B-4B74-A8B4-81F48DA33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66B53D-785D-430F-AED7-F7A27D368C76}"/>
              </a:ext>
            </a:extLst>
          </p:cNvPr>
          <p:cNvSpPr>
            <a:spLocks noGrp="1"/>
          </p:cNvSpPr>
          <p:nvPr>
            <p:ph type="sldNum" sz="quarter" idx="12"/>
          </p:nvPr>
        </p:nvSpPr>
        <p:spPr/>
        <p:txBody>
          <a:bodyPr/>
          <a:lstStyle/>
          <a:p>
            <a:fld id="{6B5DE679-99A8-463F-8E4D-831FF80496A2}" type="slidenum">
              <a:rPr lang="en-US" smtClean="0"/>
              <a:t>‹#›</a:t>
            </a:fld>
            <a:endParaRPr lang="en-US"/>
          </a:p>
        </p:txBody>
      </p:sp>
    </p:spTree>
    <p:extLst>
      <p:ext uri="{BB962C8B-B14F-4D97-AF65-F5344CB8AC3E}">
        <p14:creationId xmlns:p14="http://schemas.microsoft.com/office/powerpoint/2010/main" val="3253150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0511-B0C3-47DD-9B3D-0A33D09FD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AC84F-209B-4285-BEB8-09087687F9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2570FE-EDD2-4628-B53D-698247D66D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2E7825-46D1-4301-B27C-5BB24B354365}"/>
              </a:ext>
            </a:extLst>
          </p:cNvPr>
          <p:cNvSpPr>
            <a:spLocks noGrp="1"/>
          </p:cNvSpPr>
          <p:nvPr>
            <p:ph type="dt" sz="half" idx="10"/>
          </p:nvPr>
        </p:nvSpPr>
        <p:spPr/>
        <p:txBody>
          <a:bodyPr/>
          <a:lstStyle/>
          <a:p>
            <a:fld id="{4E5278AE-F13D-416C-8D9B-1E4506A297F4}" type="datetimeFigureOut">
              <a:rPr lang="en-US" smtClean="0"/>
              <a:t>8/24/2022</a:t>
            </a:fld>
            <a:endParaRPr lang="en-US"/>
          </a:p>
        </p:txBody>
      </p:sp>
      <p:sp>
        <p:nvSpPr>
          <p:cNvPr id="6" name="Footer Placeholder 5">
            <a:extLst>
              <a:ext uri="{FF2B5EF4-FFF2-40B4-BE49-F238E27FC236}">
                <a16:creationId xmlns:a16="http://schemas.microsoft.com/office/drawing/2014/main" id="{85CE72C0-3C7D-4D92-A003-5CF2080FB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4A402E-2634-46E1-8D37-1CA1CB1FD722}"/>
              </a:ext>
            </a:extLst>
          </p:cNvPr>
          <p:cNvSpPr>
            <a:spLocks noGrp="1"/>
          </p:cNvSpPr>
          <p:nvPr>
            <p:ph type="sldNum" sz="quarter" idx="12"/>
          </p:nvPr>
        </p:nvSpPr>
        <p:spPr/>
        <p:txBody>
          <a:bodyPr/>
          <a:lstStyle/>
          <a:p>
            <a:fld id="{6B5DE679-99A8-463F-8E4D-831FF80496A2}" type="slidenum">
              <a:rPr lang="en-US" smtClean="0"/>
              <a:t>‹#›</a:t>
            </a:fld>
            <a:endParaRPr lang="en-US"/>
          </a:p>
        </p:txBody>
      </p:sp>
    </p:spTree>
    <p:extLst>
      <p:ext uri="{BB962C8B-B14F-4D97-AF65-F5344CB8AC3E}">
        <p14:creationId xmlns:p14="http://schemas.microsoft.com/office/powerpoint/2010/main" val="3877771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0829-3CB6-48FB-AE68-B1F3562ADA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30BD13-51C9-44E3-B1D6-4588E6504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BFE046-02C7-4E53-A942-6D0FB48A2A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47E85A-9E94-4628-9DD9-A4C939755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A0FC82-0DCF-4B8B-A8F2-703F0259B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83BB0B-2264-4DED-8FE9-E59762124FF8}"/>
              </a:ext>
            </a:extLst>
          </p:cNvPr>
          <p:cNvSpPr>
            <a:spLocks noGrp="1"/>
          </p:cNvSpPr>
          <p:nvPr>
            <p:ph type="dt" sz="half" idx="10"/>
          </p:nvPr>
        </p:nvSpPr>
        <p:spPr/>
        <p:txBody>
          <a:bodyPr/>
          <a:lstStyle/>
          <a:p>
            <a:fld id="{4E5278AE-F13D-416C-8D9B-1E4506A297F4}" type="datetimeFigureOut">
              <a:rPr lang="en-US" smtClean="0"/>
              <a:t>8/24/2022</a:t>
            </a:fld>
            <a:endParaRPr lang="en-US"/>
          </a:p>
        </p:txBody>
      </p:sp>
      <p:sp>
        <p:nvSpPr>
          <p:cNvPr id="8" name="Footer Placeholder 7">
            <a:extLst>
              <a:ext uri="{FF2B5EF4-FFF2-40B4-BE49-F238E27FC236}">
                <a16:creationId xmlns:a16="http://schemas.microsoft.com/office/drawing/2014/main" id="{5E0582E1-8379-44FD-A3A1-2CEE650FB6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1B33CD-61AD-4373-9EAB-F55BAC472009}"/>
              </a:ext>
            </a:extLst>
          </p:cNvPr>
          <p:cNvSpPr>
            <a:spLocks noGrp="1"/>
          </p:cNvSpPr>
          <p:nvPr>
            <p:ph type="sldNum" sz="quarter" idx="12"/>
          </p:nvPr>
        </p:nvSpPr>
        <p:spPr/>
        <p:txBody>
          <a:bodyPr/>
          <a:lstStyle/>
          <a:p>
            <a:fld id="{6B5DE679-99A8-463F-8E4D-831FF80496A2}" type="slidenum">
              <a:rPr lang="en-US" smtClean="0"/>
              <a:t>‹#›</a:t>
            </a:fld>
            <a:endParaRPr lang="en-US"/>
          </a:p>
        </p:txBody>
      </p:sp>
    </p:spTree>
    <p:extLst>
      <p:ext uri="{BB962C8B-B14F-4D97-AF65-F5344CB8AC3E}">
        <p14:creationId xmlns:p14="http://schemas.microsoft.com/office/powerpoint/2010/main" val="241511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45EE4-E62E-4A34-BEF9-6E8F893CE1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0038A0-FDFD-49AB-A3D5-58C5E12EC966}"/>
              </a:ext>
            </a:extLst>
          </p:cNvPr>
          <p:cNvSpPr>
            <a:spLocks noGrp="1"/>
          </p:cNvSpPr>
          <p:nvPr>
            <p:ph type="dt" sz="half" idx="10"/>
          </p:nvPr>
        </p:nvSpPr>
        <p:spPr/>
        <p:txBody>
          <a:bodyPr/>
          <a:lstStyle/>
          <a:p>
            <a:fld id="{4E5278AE-F13D-416C-8D9B-1E4506A297F4}" type="datetimeFigureOut">
              <a:rPr lang="en-US" smtClean="0"/>
              <a:t>8/24/2022</a:t>
            </a:fld>
            <a:endParaRPr lang="en-US"/>
          </a:p>
        </p:txBody>
      </p:sp>
      <p:sp>
        <p:nvSpPr>
          <p:cNvPr id="4" name="Footer Placeholder 3">
            <a:extLst>
              <a:ext uri="{FF2B5EF4-FFF2-40B4-BE49-F238E27FC236}">
                <a16:creationId xmlns:a16="http://schemas.microsoft.com/office/drawing/2014/main" id="{EFC5EDC5-3B5B-4D2F-9213-75F0B06C90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8024BC-6EFC-45FB-BACD-C4E553B1095B}"/>
              </a:ext>
            </a:extLst>
          </p:cNvPr>
          <p:cNvSpPr>
            <a:spLocks noGrp="1"/>
          </p:cNvSpPr>
          <p:nvPr>
            <p:ph type="sldNum" sz="quarter" idx="12"/>
          </p:nvPr>
        </p:nvSpPr>
        <p:spPr/>
        <p:txBody>
          <a:bodyPr/>
          <a:lstStyle/>
          <a:p>
            <a:fld id="{6B5DE679-99A8-463F-8E4D-831FF80496A2}" type="slidenum">
              <a:rPr lang="en-US" smtClean="0"/>
              <a:t>‹#›</a:t>
            </a:fld>
            <a:endParaRPr lang="en-US"/>
          </a:p>
        </p:txBody>
      </p:sp>
    </p:spTree>
    <p:extLst>
      <p:ext uri="{BB962C8B-B14F-4D97-AF65-F5344CB8AC3E}">
        <p14:creationId xmlns:p14="http://schemas.microsoft.com/office/powerpoint/2010/main" val="2568032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A4BEF4-6E5B-4F79-BF01-B9C8ECF78D4C}"/>
              </a:ext>
            </a:extLst>
          </p:cNvPr>
          <p:cNvSpPr>
            <a:spLocks noGrp="1"/>
          </p:cNvSpPr>
          <p:nvPr>
            <p:ph type="dt" sz="half" idx="10"/>
          </p:nvPr>
        </p:nvSpPr>
        <p:spPr/>
        <p:txBody>
          <a:bodyPr/>
          <a:lstStyle/>
          <a:p>
            <a:fld id="{4E5278AE-F13D-416C-8D9B-1E4506A297F4}" type="datetimeFigureOut">
              <a:rPr lang="en-US" smtClean="0"/>
              <a:t>8/24/2022</a:t>
            </a:fld>
            <a:endParaRPr lang="en-US"/>
          </a:p>
        </p:txBody>
      </p:sp>
      <p:sp>
        <p:nvSpPr>
          <p:cNvPr id="3" name="Footer Placeholder 2">
            <a:extLst>
              <a:ext uri="{FF2B5EF4-FFF2-40B4-BE49-F238E27FC236}">
                <a16:creationId xmlns:a16="http://schemas.microsoft.com/office/drawing/2014/main" id="{45FF0574-D932-4862-9444-99924F5947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176EBF-8E20-4786-9933-94487C3029AC}"/>
              </a:ext>
            </a:extLst>
          </p:cNvPr>
          <p:cNvSpPr>
            <a:spLocks noGrp="1"/>
          </p:cNvSpPr>
          <p:nvPr>
            <p:ph type="sldNum" sz="quarter" idx="12"/>
          </p:nvPr>
        </p:nvSpPr>
        <p:spPr/>
        <p:txBody>
          <a:bodyPr/>
          <a:lstStyle/>
          <a:p>
            <a:fld id="{6B5DE679-99A8-463F-8E4D-831FF80496A2}" type="slidenum">
              <a:rPr lang="en-US" smtClean="0"/>
              <a:t>‹#›</a:t>
            </a:fld>
            <a:endParaRPr lang="en-US"/>
          </a:p>
        </p:txBody>
      </p:sp>
    </p:spTree>
    <p:extLst>
      <p:ext uri="{BB962C8B-B14F-4D97-AF65-F5344CB8AC3E}">
        <p14:creationId xmlns:p14="http://schemas.microsoft.com/office/powerpoint/2010/main" val="513391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3470-DBE4-479D-81F3-5D98F7DC1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20F5C6-2247-4BAA-96C9-660ABC417E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88C8BC-25E2-4696-BFD1-0FEBFB6A0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75F702-9611-43B0-8B01-1AF628CBA9AE}"/>
              </a:ext>
            </a:extLst>
          </p:cNvPr>
          <p:cNvSpPr>
            <a:spLocks noGrp="1"/>
          </p:cNvSpPr>
          <p:nvPr>
            <p:ph type="dt" sz="half" idx="10"/>
          </p:nvPr>
        </p:nvSpPr>
        <p:spPr/>
        <p:txBody>
          <a:bodyPr/>
          <a:lstStyle/>
          <a:p>
            <a:fld id="{4E5278AE-F13D-416C-8D9B-1E4506A297F4}" type="datetimeFigureOut">
              <a:rPr lang="en-US" smtClean="0"/>
              <a:t>8/24/2022</a:t>
            </a:fld>
            <a:endParaRPr lang="en-US"/>
          </a:p>
        </p:txBody>
      </p:sp>
      <p:sp>
        <p:nvSpPr>
          <p:cNvPr id="6" name="Footer Placeholder 5">
            <a:extLst>
              <a:ext uri="{FF2B5EF4-FFF2-40B4-BE49-F238E27FC236}">
                <a16:creationId xmlns:a16="http://schemas.microsoft.com/office/drawing/2014/main" id="{01CA45A1-3098-4F69-BB69-B323B53184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807050-ED1F-4260-909A-214D5D3FD36F}"/>
              </a:ext>
            </a:extLst>
          </p:cNvPr>
          <p:cNvSpPr>
            <a:spLocks noGrp="1"/>
          </p:cNvSpPr>
          <p:nvPr>
            <p:ph type="sldNum" sz="quarter" idx="12"/>
          </p:nvPr>
        </p:nvSpPr>
        <p:spPr/>
        <p:txBody>
          <a:bodyPr/>
          <a:lstStyle/>
          <a:p>
            <a:fld id="{6B5DE679-99A8-463F-8E4D-831FF80496A2}" type="slidenum">
              <a:rPr lang="en-US" smtClean="0"/>
              <a:t>‹#›</a:t>
            </a:fld>
            <a:endParaRPr lang="en-US"/>
          </a:p>
        </p:txBody>
      </p:sp>
    </p:spTree>
    <p:extLst>
      <p:ext uri="{BB962C8B-B14F-4D97-AF65-F5344CB8AC3E}">
        <p14:creationId xmlns:p14="http://schemas.microsoft.com/office/powerpoint/2010/main" val="2805238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B4B4F-F3EC-4511-9287-01B003AAB7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02A8BC-8B0F-46FF-BFD9-1E9E5BADB3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E65E29-F266-4D40-9ADE-2C052DF533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8BFFA5-A551-4B71-817C-6E073CD68302}"/>
              </a:ext>
            </a:extLst>
          </p:cNvPr>
          <p:cNvSpPr>
            <a:spLocks noGrp="1"/>
          </p:cNvSpPr>
          <p:nvPr>
            <p:ph type="dt" sz="half" idx="10"/>
          </p:nvPr>
        </p:nvSpPr>
        <p:spPr/>
        <p:txBody>
          <a:bodyPr/>
          <a:lstStyle/>
          <a:p>
            <a:fld id="{4E5278AE-F13D-416C-8D9B-1E4506A297F4}" type="datetimeFigureOut">
              <a:rPr lang="en-US" smtClean="0"/>
              <a:t>8/24/2022</a:t>
            </a:fld>
            <a:endParaRPr lang="en-US"/>
          </a:p>
        </p:txBody>
      </p:sp>
      <p:sp>
        <p:nvSpPr>
          <p:cNvPr id="6" name="Footer Placeholder 5">
            <a:extLst>
              <a:ext uri="{FF2B5EF4-FFF2-40B4-BE49-F238E27FC236}">
                <a16:creationId xmlns:a16="http://schemas.microsoft.com/office/drawing/2014/main" id="{4CEBE33E-223E-4AEA-BDF4-8C7D03DEA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A97EC-0BA4-47FF-9E66-E3A6E498C351}"/>
              </a:ext>
            </a:extLst>
          </p:cNvPr>
          <p:cNvSpPr>
            <a:spLocks noGrp="1"/>
          </p:cNvSpPr>
          <p:nvPr>
            <p:ph type="sldNum" sz="quarter" idx="12"/>
          </p:nvPr>
        </p:nvSpPr>
        <p:spPr/>
        <p:txBody>
          <a:bodyPr/>
          <a:lstStyle/>
          <a:p>
            <a:fld id="{6B5DE679-99A8-463F-8E4D-831FF80496A2}" type="slidenum">
              <a:rPr lang="en-US" smtClean="0"/>
              <a:t>‹#›</a:t>
            </a:fld>
            <a:endParaRPr lang="en-US"/>
          </a:p>
        </p:txBody>
      </p:sp>
    </p:spTree>
    <p:extLst>
      <p:ext uri="{BB962C8B-B14F-4D97-AF65-F5344CB8AC3E}">
        <p14:creationId xmlns:p14="http://schemas.microsoft.com/office/powerpoint/2010/main" val="1872552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88C709-4529-49E5-AA67-5CB867247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E8744D-B442-4317-B7EA-5FFE069E4C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24404-A1D5-490A-9875-BE7C9658C9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278AE-F13D-416C-8D9B-1E4506A297F4}" type="datetimeFigureOut">
              <a:rPr lang="en-US" smtClean="0"/>
              <a:t>8/24/2022</a:t>
            </a:fld>
            <a:endParaRPr lang="en-US"/>
          </a:p>
        </p:txBody>
      </p:sp>
      <p:sp>
        <p:nvSpPr>
          <p:cNvPr id="5" name="Footer Placeholder 4">
            <a:extLst>
              <a:ext uri="{FF2B5EF4-FFF2-40B4-BE49-F238E27FC236}">
                <a16:creationId xmlns:a16="http://schemas.microsoft.com/office/drawing/2014/main" id="{24360332-BAF1-4B51-A8B5-78D856870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092065-3D56-44E6-8BE1-8E160AC081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DE679-99A8-463F-8E4D-831FF80496A2}" type="slidenum">
              <a:rPr lang="en-US" smtClean="0"/>
              <a:t>‹#›</a:t>
            </a:fld>
            <a:endParaRPr lang="en-US"/>
          </a:p>
        </p:txBody>
      </p:sp>
    </p:spTree>
    <p:extLst>
      <p:ext uri="{BB962C8B-B14F-4D97-AF65-F5344CB8AC3E}">
        <p14:creationId xmlns:p14="http://schemas.microsoft.com/office/powerpoint/2010/main" val="100389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ysteachs.org/homeless-liaison-contact-li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3081337" y="285750"/>
            <a:ext cx="6029325" cy="6286500"/>
          </a:xfrm>
          <a:prstGeom prst="rect">
            <a:avLst/>
          </a:prstGeom>
        </p:spPr>
      </p:pic>
      <p:sp>
        <p:nvSpPr>
          <p:cNvPr id="2" name="Title 1">
            <a:extLst>
              <a:ext uri="{FF2B5EF4-FFF2-40B4-BE49-F238E27FC236}">
                <a16:creationId xmlns:a16="http://schemas.microsoft.com/office/drawing/2014/main" id="{2AF46811-7A46-40F6-BAC7-4767333CD16B}"/>
              </a:ext>
            </a:extLst>
          </p:cNvPr>
          <p:cNvSpPr>
            <a:spLocks noGrp="1"/>
          </p:cNvSpPr>
          <p:nvPr>
            <p:ph type="ctrTitle"/>
          </p:nvPr>
        </p:nvSpPr>
        <p:spPr>
          <a:xfrm>
            <a:off x="1524000" y="1122362"/>
            <a:ext cx="9144000" cy="4516438"/>
          </a:xfrm>
        </p:spPr>
        <p:txBody>
          <a:bodyPr>
            <a:normAutofit/>
          </a:bodyPr>
          <a:lstStyle/>
          <a:p>
            <a:r>
              <a:rPr lang="en-US" b="1" dirty="0"/>
              <a:t>Greater Ops. </a:t>
            </a:r>
            <a:r>
              <a:rPr lang="en-US" dirty="0"/>
              <a:t>Policy and Procedure for Assurance of Educational Rights Under the </a:t>
            </a:r>
            <a:r>
              <a:rPr lang="en-US" b="1" dirty="0"/>
              <a:t>McKinney-Vento Homeless Assistance Act</a:t>
            </a:r>
          </a:p>
        </p:txBody>
      </p:sp>
    </p:spTree>
    <p:extLst>
      <p:ext uri="{BB962C8B-B14F-4D97-AF65-F5344CB8AC3E}">
        <p14:creationId xmlns:p14="http://schemas.microsoft.com/office/powerpoint/2010/main" val="2671812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A3BFDB-7931-41A2-8EE2-2282CCE2494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1716938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5A15C-12D5-4EA4-80CA-2D9E96DBC0CA}"/>
              </a:ext>
            </a:extLst>
          </p:cNvPr>
          <p:cNvSpPr>
            <a:spLocks noGrp="1"/>
          </p:cNvSpPr>
          <p:nvPr>
            <p:ph type="title"/>
          </p:nvPr>
        </p:nvSpPr>
        <p:spPr/>
        <p:txBody>
          <a:bodyPr/>
          <a:lstStyle/>
          <a:p>
            <a:r>
              <a:rPr lang="en-US" b="1" dirty="0"/>
              <a:t>What is the McKinney-Vento Act???</a:t>
            </a:r>
          </a:p>
        </p:txBody>
      </p:sp>
      <p:sp>
        <p:nvSpPr>
          <p:cNvPr id="3" name="Content Placeholder 2">
            <a:extLst>
              <a:ext uri="{FF2B5EF4-FFF2-40B4-BE49-F238E27FC236}">
                <a16:creationId xmlns:a16="http://schemas.microsoft.com/office/drawing/2014/main" id="{49668C5A-1663-47BD-B7F9-D36D4195E9BE}"/>
              </a:ext>
            </a:extLst>
          </p:cNvPr>
          <p:cNvSpPr>
            <a:spLocks noGrp="1"/>
          </p:cNvSpPr>
          <p:nvPr>
            <p:ph idx="1"/>
          </p:nvPr>
        </p:nvSpPr>
        <p:spPr>
          <a:xfrm>
            <a:off x="838200" y="1825625"/>
            <a:ext cx="4366846" cy="4351338"/>
          </a:xfrm>
        </p:spPr>
        <p:txBody>
          <a:bodyPr>
            <a:normAutofit lnSpcReduction="10000"/>
          </a:bodyPr>
          <a:lstStyle/>
          <a:p>
            <a:r>
              <a:rPr lang="en-US" dirty="0"/>
              <a:t>Federal legislation that ensures the educational rights and protections of children and youth experiencing homelessness.</a:t>
            </a:r>
          </a:p>
          <a:p>
            <a:r>
              <a:rPr lang="en-US" b="0" i="0" dirty="0">
                <a:solidFill>
                  <a:srgbClr val="000000"/>
                </a:solidFill>
                <a:effectLst/>
                <a:latin typeface="Open Sans" panose="020B0606030504020204" pitchFamily="34" charset="0"/>
              </a:rPr>
              <a:t>The McKinney-Vento Act states that children and youth who lack “a fixed, regular, and adequate nighttime residence” will be considered homeless.</a:t>
            </a:r>
            <a:endParaRPr lang="en-US" dirty="0"/>
          </a:p>
        </p:txBody>
      </p:sp>
      <p:pic>
        <p:nvPicPr>
          <p:cNvPr id="1026"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721" y="1533378"/>
            <a:ext cx="5539302" cy="464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16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EE1B-D8AE-4F93-B218-D1DCCFB1770A}"/>
              </a:ext>
            </a:extLst>
          </p:cNvPr>
          <p:cNvSpPr>
            <a:spLocks noGrp="1"/>
          </p:cNvSpPr>
          <p:nvPr>
            <p:ph type="title"/>
          </p:nvPr>
        </p:nvSpPr>
        <p:spPr/>
        <p:txBody>
          <a:bodyPr/>
          <a:lstStyle/>
          <a:p>
            <a:r>
              <a:rPr lang="en-US" b="1" dirty="0"/>
              <a:t>Those who lack a fixed, regular, and </a:t>
            </a:r>
            <a:r>
              <a:rPr lang="en-US" b="1" u="sng" dirty="0"/>
              <a:t>adequate</a:t>
            </a:r>
            <a:r>
              <a:rPr lang="en-US" b="1" dirty="0"/>
              <a:t> nighttime residence include:</a:t>
            </a:r>
          </a:p>
        </p:txBody>
      </p:sp>
      <p:sp>
        <p:nvSpPr>
          <p:cNvPr id="3" name="Content Placeholder 2">
            <a:extLst>
              <a:ext uri="{FF2B5EF4-FFF2-40B4-BE49-F238E27FC236}">
                <a16:creationId xmlns:a16="http://schemas.microsoft.com/office/drawing/2014/main" id="{865EA70E-F785-4F4B-AD39-4C45E4314981}"/>
              </a:ext>
            </a:extLst>
          </p:cNvPr>
          <p:cNvSpPr>
            <a:spLocks noGrp="1"/>
          </p:cNvSpPr>
          <p:nvPr>
            <p:ph idx="1"/>
          </p:nvPr>
        </p:nvSpPr>
        <p:spPr/>
        <p:txBody>
          <a:bodyPr>
            <a:normAutofit fontScale="92500" lnSpcReduction="10000"/>
          </a:bodyPr>
          <a:lstStyle/>
          <a:p>
            <a:r>
              <a:rPr lang="en-US" dirty="0"/>
              <a:t>Children and youths who are sharing the housing of other persons due to loss of housing, economic hardship, or a similar reason. “Doubled up”</a:t>
            </a:r>
          </a:p>
          <a:p>
            <a:r>
              <a:rPr lang="en-US" dirty="0"/>
              <a:t>Living in motels, hotels, trailer parks, or camping grounds due to the lack of alternative accommodations; are living in emergency or transitional shelters; or are abandoned in hospitals;</a:t>
            </a:r>
          </a:p>
          <a:p>
            <a:r>
              <a:rPr lang="en-US" dirty="0"/>
              <a:t>Places that are public or private not designed for, or ordinarily used as, a regular sleeping accommodation for human beings. This includes parks, vehicles, substandard housing, abandoned buildings, bus station, or similar settings.</a:t>
            </a:r>
          </a:p>
          <a:p>
            <a:r>
              <a:rPr lang="en-US" dirty="0"/>
              <a:t>Migratory children who qualify as homeless because they are living in circumstances described above.</a:t>
            </a:r>
          </a:p>
          <a:p>
            <a:endParaRPr lang="en-US" dirty="0"/>
          </a:p>
          <a:p>
            <a:endParaRPr lang="en-US" dirty="0"/>
          </a:p>
          <a:p>
            <a:endParaRPr lang="en-US" dirty="0"/>
          </a:p>
        </p:txBody>
      </p:sp>
    </p:spTree>
    <p:extLst>
      <p:ext uri="{BB962C8B-B14F-4D97-AF65-F5344CB8AC3E}">
        <p14:creationId xmlns:p14="http://schemas.microsoft.com/office/powerpoint/2010/main" val="71677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C1A2-8C5D-4C41-A473-B5A5A326AA9A}"/>
              </a:ext>
            </a:extLst>
          </p:cNvPr>
          <p:cNvSpPr>
            <a:spLocks noGrp="1"/>
          </p:cNvSpPr>
          <p:nvPr>
            <p:ph type="title"/>
          </p:nvPr>
        </p:nvSpPr>
        <p:spPr/>
        <p:txBody>
          <a:bodyPr>
            <a:normAutofit/>
          </a:bodyPr>
          <a:lstStyle/>
          <a:p>
            <a:r>
              <a:rPr lang="en-US" sz="3600" b="1" dirty="0"/>
              <a:t>McKinney Vento eligible students have the right to: </a:t>
            </a:r>
          </a:p>
        </p:txBody>
      </p:sp>
      <p:sp>
        <p:nvSpPr>
          <p:cNvPr id="3" name="Content Placeholder 2">
            <a:extLst>
              <a:ext uri="{FF2B5EF4-FFF2-40B4-BE49-F238E27FC236}">
                <a16:creationId xmlns:a16="http://schemas.microsoft.com/office/drawing/2014/main" id="{78189838-87A5-415F-9DD3-442F1CC2705A}"/>
              </a:ext>
            </a:extLst>
          </p:cNvPr>
          <p:cNvSpPr>
            <a:spLocks noGrp="1"/>
          </p:cNvSpPr>
          <p:nvPr>
            <p:ph idx="1"/>
          </p:nvPr>
        </p:nvSpPr>
        <p:spPr>
          <a:xfrm>
            <a:off x="838200" y="1690688"/>
            <a:ext cx="7574280" cy="4486275"/>
          </a:xfrm>
        </p:spPr>
        <p:txBody>
          <a:bodyPr>
            <a:normAutofit fontScale="92500" lnSpcReduction="10000"/>
          </a:bodyPr>
          <a:lstStyle/>
          <a:p>
            <a:r>
              <a:rPr lang="en-US" b="0" i="0" dirty="0">
                <a:solidFill>
                  <a:srgbClr val="000000"/>
                </a:solidFill>
                <a:effectLst/>
              </a:rPr>
              <a:t>receive a free, appropriate public education;</a:t>
            </a:r>
          </a:p>
          <a:p>
            <a:r>
              <a:rPr lang="en-US" b="0" i="0" dirty="0">
                <a:solidFill>
                  <a:srgbClr val="000000"/>
                </a:solidFill>
                <a:effectLst/>
              </a:rPr>
              <a:t>enroll in school immediately, even if lacking documents normally required for enrollment,   or having missed application or enrollment deadlines during any period of homelessness;</a:t>
            </a:r>
          </a:p>
          <a:p>
            <a:r>
              <a:rPr lang="en-US" b="0" i="0" dirty="0">
                <a:solidFill>
                  <a:srgbClr val="000000"/>
                </a:solidFill>
                <a:effectLst/>
              </a:rPr>
              <a:t>enroll in school and attend classes while the school gathers needed documents;</a:t>
            </a:r>
          </a:p>
          <a:p>
            <a:r>
              <a:rPr lang="en-US" b="0" i="0" dirty="0">
                <a:solidFill>
                  <a:srgbClr val="000000"/>
                </a:solidFill>
                <a:effectLst/>
              </a:rPr>
              <a:t>continue attending the school of origin, or enroll in the local attendance area school if attending the school of origin is not in the best interest of the student or is contrary to the request of the parent, guardian, or unaccompanied youth;</a:t>
            </a:r>
          </a:p>
          <a:p>
            <a:endParaRPr lang="en-US" dirty="0"/>
          </a:p>
        </p:txBody>
      </p:sp>
      <p:pic>
        <p:nvPicPr>
          <p:cNvPr id="2050" name="Picture 2" descr="McKinney-Vento"/>
          <p:cNvPicPr>
            <a:picLocks noChangeAspect="1" noChangeArrowheads="1"/>
          </p:cNvPicPr>
          <p:nvPr/>
        </p:nvPicPr>
        <p:blipFill rotWithShape="1">
          <a:blip r:embed="rId2">
            <a:extLst>
              <a:ext uri="{28A0092B-C50C-407E-A947-70E740481C1C}">
                <a14:useLocalDpi xmlns:a14="http://schemas.microsoft.com/office/drawing/2010/main" val="0"/>
              </a:ext>
            </a:extLst>
          </a:blip>
          <a:srcRect b="22908"/>
          <a:stretch/>
        </p:blipFill>
        <p:spPr bwMode="auto">
          <a:xfrm>
            <a:off x="8153399" y="2551956"/>
            <a:ext cx="4038601" cy="203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278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7D68B-480D-403F-9DFF-06884AC9A08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2AC9BD1-A2F1-4070-A1DC-0E5EE8F1A8E3}"/>
              </a:ext>
            </a:extLst>
          </p:cNvPr>
          <p:cNvSpPr>
            <a:spLocks noGrp="1"/>
          </p:cNvSpPr>
          <p:nvPr>
            <p:ph idx="1"/>
          </p:nvPr>
        </p:nvSpPr>
        <p:spPr/>
        <p:txBody>
          <a:bodyPr/>
          <a:lstStyle/>
          <a:p>
            <a:r>
              <a:rPr lang="en-US" b="0" i="0" dirty="0">
                <a:solidFill>
                  <a:srgbClr val="000000"/>
                </a:solidFill>
                <a:effectLst/>
              </a:rPr>
              <a:t>receive transportation to and from the school of origin, if requested by the parent or   guardian, or by the local liaison on behalf of an unaccompanied youth; and</a:t>
            </a:r>
          </a:p>
          <a:p>
            <a:r>
              <a:rPr lang="en-US" b="0" i="0" dirty="0">
                <a:solidFill>
                  <a:srgbClr val="000000"/>
                </a:solidFill>
                <a:effectLst/>
              </a:rPr>
              <a:t>receive educational services comparable to those provided to other students, according to each student’s need.</a:t>
            </a:r>
          </a:p>
          <a:p>
            <a:endParaRPr lang="en-US" dirty="0"/>
          </a:p>
        </p:txBody>
      </p:sp>
    </p:spTree>
    <p:extLst>
      <p:ext uri="{BB962C8B-B14F-4D97-AF65-F5344CB8AC3E}">
        <p14:creationId xmlns:p14="http://schemas.microsoft.com/office/powerpoint/2010/main" val="812280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cKinney-Vento Services | Klamath Falls City Sch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733" y="2360888"/>
            <a:ext cx="4172534" cy="43001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53CEFB-BDEA-40F7-A115-13FCD8E12E84}"/>
              </a:ext>
            </a:extLst>
          </p:cNvPr>
          <p:cNvSpPr>
            <a:spLocks noGrp="1"/>
          </p:cNvSpPr>
          <p:nvPr>
            <p:ph type="title"/>
          </p:nvPr>
        </p:nvSpPr>
        <p:spPr/>
        <p:txBody>
          <a:bodyPr/>
          <a:lstStyle/>
          <a:p>
            <a:r>
              <a:rPr lang="en-US" b="1" dirty="0"/>
              <a:t>Policy Purpose</a:t>
            </a:r>
          </a:p>
        </p:txBody>
      </p:sp>
      <p:sp>
        <p:nvSpPr>
          <p:cNvPr id="3" name="Content Placeholder 2">
            <a:extLst>
              <a:ext uri="{FF2B5EF4-FFF2-40B4-BE49-F238E27FC236}">
                <a16:creationId xmlns:a16="http://schemas.microsoft.com/office/drawing/2014/main" id="{470ECAB7-8BFC-42A6-BC28-D2788772C720}"/>
              </a:ext>
            </a:extLst>
          </p:cNvPr>
          <p:cNvSpPr>
            <a:spLocks noGrp="1"/>
          </p:cNvSpPr>
          <p:nvPr>
            <p:ph idx="1"/>
          </p:nvPr>
        </p:nvSpPr>
        <p:spPr>
          <a:xfrm>
            <a:off x="838200" y="1533379"/>
            <a:ext cx="10106465" cy="4643584"/>
          </a:xfrm>
        </p:spPr>
        <p:txBody>
          <a:bodyPr>
            <a:normAutofit/>
          </a:bodyPr>
          <a:lstStyle/>
          <a:p>
            <a:r>
              <a:rPr lang="en-US" dirty="0"/>
              <a:t>To put forth agency expectations for program staff on communicating and advocating for the rights of homeless parents and students.</a:t>
            </a:r>
          </a:p>
        </p:txBody>
      </p:sp>
    </p:spTree>
    <p:extLst>
      <p:ext uri="{BB962C8B-B14F-4D97-AF65-F5344CB8AC3E}">
        <p14:creationId xmlns:p14="http://schemas.microsoft.com/office/powerpoint/2010/main" val="1263642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49AB-B4A2-43D1-B011-7C5C56EACF87}"/>
              </a:ext>
            </a:extLst>
          </p:cNvPr>
          <p:cNvSpPr>
            <a:spLocks noGrp="1"/>
          </p:cNvSpPr>
          <p:nvPr>
            <p:ph type="title"/>
          </p:nvPr>
        </p:nvSpPr>
        <p:spPr/>
        <p:txBody>
          <a:bodyPr/>
          <a:lstStyle/>
          <a:p>
            <a:r>
              <a:rPr lang="en-US" b="1" dirty="0"/>
              <a:t>Who does this apply to???</a:t>
            </a:r>
          </a:p>
        </p:txBody>
      </p:sp>
      <p:sp>
        <p:nvSpPr>
          <p:cNvPr id="3" name="Content Placeholder 2">
            <a:extLst>
              <a:ext uri="{FF2B5EF4-FFF2-40B4-BE49-F238E27FC236}">
                <a16:creationId xmlns:a16="http://schemas.microsoft.com/office/drawing/2014/main" id="{5F90A2A0-D049-4111-A7E5-6053B0B51575}"/>
              </a:ext>
            </a:extLst>
          </p:cNvPr>
          <p:cNvSpPr>
            <a:spLocks noGrp="1"/>
          </p:cNvSpPr>
          <p:nvPr>
            <p:ph idx="1"/>
          </p:nvPr>
        </p:nvSpPr>
        <p:spPr/>
        <p:txBody>
          <a:bodyPr/>
          <a:lstStyle/>
          <a:p>
            <a:r>
              <a:rPr lang="en-US" b="1" u="sng" dirty="0"/>
              <a:t>ALL STAFF </a:t>
            </a:r>
            <a:r>
              <a:rPr lang="en-US" dirty="0"/>
              <a:t>that have contact with homeless parent, child, and/or student.</a:t>
            </a:r>
          </a:p>
        </p:txBody>
      </p:sp>
      <p:pic>
        <p:nvPicPr>
          <p:cNvPr id="4098" name="Picture 2" descr="https://3.files.edl.io/da72/18/10/30/150242-4e03ae0a-4e1e-4188-9d81-45a03f0241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334" y="3312023"/>
            <a:ext cx="5487579" cy="299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276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B7CE-3B20-4381-A9AA-B6BEFF74B112}"/>
              </a:ext>
            </a:extLst>
          </p:cNvPr>
          <p:cNvSpPr>
            <a:spLocks noGrp="1"/>
          </p:cNvSpPr>
          <p:nvPr>
            <p:ph type="title"/>
          </p:nvPr>
        </p:nvSpPr>
        <p:spPr/>
        <p:txBody>
          <a:bodyPr/>
          <a:lstStyle/>
          <a:p>
            <a:r>
              <a:rPr lang="en-US" dirty="0"/>
              <a:t>Staff Responsibilities </a:t>
            </a:r>
          </a:p>
        </p:txBody>
      </p:sp>
      <p:sp>
        <p:nvSpPr>
          <p:cNvPr id="3" name="Content Placeholder 2">
            <a:extLst>
              <a:ext uri="{FF2B5EF4-FFF2-40B4-BE49-F238E27FC236}">
                <a16:creationId xmlns:a16="http://schemas.microsoft.com/office/drawing/2014/main" id="{B6E42683-7F96-4587-A345-3D587B26F2AF}"/>
              </a:ext>
            </a:extLst>
          </p:cNvPr>
          <p:cNvSpPr>
            <a:spLocks noGrp="1"/>
          </p:cNvSpPr>
          <p:nvPr>
            <p:ph idx="1"/>
          </p:nvPr>
        </p:nvSpPr>
        <p:spPr/>
        <p:txBody>
          <a:bodyPr/>
          <a:lstStyle/>
          <a:p>
            <a:r>
              <a:rPr lang="en-US" dirty="0"/>
              <a:t>If/when staff make contact with a homeless parent and/or student staff will:</a:t>
            </a:r>
          </a:p>
          <a:p>
            <a:pPr lvl="1"/>
            <a:r>
              <a:rPr lang="en-US" dirty="0"/>
              <a:t>Inform parent and/or student of their rights in writing (pamphlets at facilities)</a:t>
            </a:r>
          </a:p>
          <a:p>
            <a:pPr lvl="1"/>
            <a:r>
              <a:rPr lang="en-US" dirty="0"/>
              <a:t>Inform the parent and/or student of the local school district Homeless Liaison </a:t>
            </a:r>
            <a:r>
              <a:rPr lang="en-US" dirty="0">
                <a:hlinkClick r:id="rId2"/>
              </a:rPr>
              <a:t>https://www.nysteachs.org/homeless-liaison-contact-list</a:t>
            </a:r>
            <a:r>
              <a:rPr lang="en-US" dirty="0"/>
              <a:t> </a:t>
            </a:r>
          </a:p>
          <a:p>
            <a:pPr lvl="1"/>
            <a:r>
              <a:rPr lang="en-US" b="1" dirty="0"/>
              <a:t>DOCUMENT</a:t>
            </a:r>
            <a:r>
              <a:rPr lang="en-US" dirty="0"/>
              <a:t> in COPA</a:t>
            </a:r>
          </a:p>
          <a:p>
            <a:pPr marL="457200" lvl="1" indent="0">
              <a:buNone/>
            </a:pPr>
            <a:endParaRPr lang="en-US" dirty="0"/>
          </a:p>
          <a:p>
            <a:pPr marL="457200" lvl="1" indent="0">
              <a:buNone/>
            </a:pPr>
            <a:r>
              <a:rPr lang="en-US" dirty="0"/>
              <a:t>If there are any questions, direct them to our agency Homeless Liaisons</a:t>
            </a:r>
          </a:p>
          <a:p>
            <a:pPr lvl="1"/>
            <a:r>
              <a:rPr lang="en-US" dirty="0"/>
              <a:t>Broome Head Start: ERSEA Coordinator, Katie Grove</a:t>
            </a:r>
          </a:p>
          <a:p>
            <a:pPr lvl="1"/>
            <a:r>
              <a:rPr lang="en-US" dirty="0"/>
              <a:t>Chenango Head Start: EHS Family Services Coordinator, Tiffany D’Angelo </a:t>
            </a:r>
          </a:p>
          <a:p>
            <a:pPr lvl="1"/>
            <a:r>
              <a:rPr lang="en-US" dirty="0"/>
              <a:t>Housing: Director of Housing Services, Justin Roberts and designees</a:t>
            </a:r>
          </a:p>
        </p:txBody>
      </p:sp>
    </p:spTree>
    <p:extLst>
      <p:ext uri="{BB962C8B-B14F-4D97-AF65-F5344CB8AC3E}">
        <p14:creationId xmlns:p14="http://schemas.microsoft.com/office/powerpoint/2010/main" val="1015909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9E7391-2B12-462B-81AE-605C8A7E2BC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47681" y="-31597"/>
            <a:ext cx="5896637" cy="6921194"/>
          </a:xfrm>
          <a:prstGeom prst="rect">
            <a:avLst/>
          </a:prstGeom>
        </p:spPr>
      </p:pic>
    </p:spTree>
    <p:extLst>
      <p:ext uri="{BB962C8B-B14F-4D97-AF65-F5344CB8AC3E}">
        <p14:creationId xmlns:p14="http://schemas.microsoft.com/office/powerpoint/2010/main" val="877803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500</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Open Sans</vt:lpstr>
      <vt:lpstr>Office Theme</vt:lpstr>
      <vt:lpstr>Greater Ops. Policy and Procedure for Assurance of Educational Rights Under the McKinney-Vento Homeless Assistance Act</vt:lpstr>
      <vt:lpstr>What is the McKinney-Vento Act???</vt:lpstr>
      <vt:lpstr>Those who lack a fixed, regular, and adequate nighttime residence include:</vt:lpstr>
      <vt:lpstr>McKinney Vento eligible students have the right to: </vt:lpstr>
      <vt:lpstr>PowerPoint Presentation</vt:lpstr>
      <vt:lpstr>Policy Purpose</vt:lpstr>
      <vt:lpstr>Who does this apply to???</vt:lpstr>
      <vt:lpstr>Staff Responsibilities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Ops. Policy and Procedure for Assurance of Educational Rights Under the McKinney-Vento Homeless Assistance Act</dc:title>
  <dc:creator>Roberts, Justin</dc:creator>
  <cp:lastModifiedBy>Roberts, Justin</cp:lastModifiedBy>
  <cp:revision>17</cp:revision>
  <dcterms:created xsi:type="dcterms:W3CDTF">2021-08-26T18:00:35Z</dcterms:created>
  <dcterms:modified xsi:type="dcterms:W3CDTF">2022-08-24T18:56:59Z</dcterms:modified>
</cp:coreProperties>
</file>