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1" r:id="rId2"/>
    <p:sldId id="2563" r:id="rId3"/>
    <p:sldId id="2564" r:id="rId4"/>
    <p:sldId id="2565" r:id="rId5"/>
    <p:sldId id="2566" r:id="rId6"/>
    <p:sldId id="2567" r:id="rId7"/>
    <p:sldId id="2568" r:id="rId8"/>
    <p:sldId id="2569" r:id="rId9"/>
    <p:sldId id="2570" r:id="rId10"/>
    <p:sldId id="2571" r:id="rId11"/>
    <p:sldId id="2572" r:id="rId12"/>
    <p:sldId id="2573" r:id="rId13"/>
    <p:sldId id="2574" r:id="rId14"/>
    <p:sldId id="2575" r:id="rId15"/>
    <p:sldId id="2576" r:id="rId16"/>
    <p:sldId id="2591" r:id="rId17"/>
    <p:sldId id="2577" r:id="rId18"/>
    <p:sldId id="2578" r:id="rId19"/>
    <p:sldId id="2579" r:id="rId20"/>
    <p:sldId id="2580" r:id="rId21"/>
    <p:sldId id="2581" r:id="rId22"/>
    <p:sldId id="2590" r:id="rId23"/>
    <p:sldId id="2562" r:id="rId24"/>
    <p:sldId id="2589" r:id="rId25"/>
    <p:sldId id="2588" r:id="rId26"/>
    <p:sldId id="2583" r:id="rId27"/>
    <p:sldId id="2584" r:id="rId28"/>
    <p:sldId id="2585" r:id="rId29"/>
    <p:sldId id="2586" r:id="rId30"/>
    <p:sldId id="2587" r:id="rId31"/>
    <p:sldId id="25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rcan Training for Housing Staff: Saving Lives Amidst the Opioid Crisis" id="{478E926B-33E9-4FE6-8B3D-5C702C556A60}">
          <p14:sldIdLst>
            <p14:sldId id="2561"/>
          </p14:sldIdLst>
        </p14:section>
        <p14:section name="Understanding the Opioid Crisis" id="{27148A7B-47BC-40C4-A390-2A0B1439F3C5}">
          <p14:sldIdLst>
            <p14:sldId id="2563"/>
            <p14:sldId id="2564"/>
            <p14:sldId id="2565"/>
            <p14:sldId id="2566"/>
          </p14:sldIdLst>
        </p14:section>
        <p14:section name="Introduction to Narcan" id="{C4372B8A-FEA0-431E-9BC4-A9B30B07A598}">
          <p14:sldIdLst>
            <p14:sldId id="2567"/>
            <p14:sldId id="2568"/>
            <p14:sldId id="2569"/>
            <p14:sldId id="2570"/>
          </p14:sldIdLst>
        </p14:section>
        <p14:section name="Recognizing Opioid Overdose" id="{2BE3854E-9E5D-409E-BD29-E52D1B45FC4A}">
          <p14:sldIdLst>
            <p14:sldId id="2571"/>
            <p14:sldId id="2572"/>
            <p14:sldId id="2573"/>
            <p14:sldId id="2574"/>
          </p14:sldIdLst>
        </p14:section>
        <p14:section name="Administering Narcan" id="{E3285923-4961-4D5B-8745-854E9F7DA455}">
          <p14:sldIdLst>
            <p14:sldId id="2575"/>
            <p14:sldId id="2576"/>
            <p14:sldId id="2591"/>
            <p14:sldId id="2577"/>
            <p14:sldId id="2578"/>
          </p14:sldIdLst>
        </p14:section>
        <p14:section name="Legal and Safety Considerations" id="{C1FC321E-CA85-4F8F-A652-A12DDA05655E}">
          <p14:sldIdLst>
            <p14:sldId id="2579"/>
            <p14:sldId id="2580"/>
            <p14:sldId id="2581"/>
            <p14:sldId id="2590"/>
            <p14:sldId id="2562"/>
            <p14:sldId id="2589"/>
            <p14:sldId id="2588"/>
          </p14:sldIdLst>
        </p14:section>
        <p14:section name="Ongoing Support and Resources" id="{874CC8BA-DFCD-4FA5-9601-E45B4BCFC429}">
          <p14:sldIdLst>
            <p14:sldId id="2583"/>
            <p14:sldId id="2584"/>
            <p14:sldId id="2585"/>
            <p14:sldId id="2586"/>
          </p14:sldIdLst>
        </p14:section>
        <p14:section name="Conclusion" id="{8662542F-7D2C-4F05-B61F-A94BBD9CA474}">
          <p14:sldIdLst>
            <p14:sldId id="2587"/>
            <p14:sldId id="25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A9875-C52A-C204-52AA-36341A4E005F}" v="371" dt="2025-01-29T16:42:08.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360"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A0CA7-3DE6-4E68-9566-888C5D9987F7}" type="doc">
      <dgm:prSet loTypeId="urn:microsoft.com/office/officeart/2024/3/layout/hArchList1" loCatId="List" qsTypeId="urn:microsoft.com/office/officeart/2005/8/quickstyle/simple2" qsCatId="simple" csTypeId="urn:microsoft.com/office/officeart/2005/8/colors/accent0_2" csCatId="mainScheme" phldr="1"/>
      <dgm:spPr/>
      <dgm:t>
        <a:bodyPr/>
        <a:lstStyle/>
        <a:p>
          <a:endParaRPr lang="en-US"/>
        </a:p>
      </dgm:t>
    </dgm:pt>
    <dgm:pt modelId="{B1E43CEC-35BE-44DE-AB76-E208947F42E1}">
      <dgm:prSet/>
      <dgm:spPr/>
      <dgm:t>
        <a:bodyPr/>
        <a:lstStyle/>
        <a:p>
          <a:pPr>
            <a:lnSpc>
              <a:spcPct val="100000"/>
            </a:lnSpc>
            <a:defRPr b="1"/>
          </a:pPr>
          <a:r>
            <a:rPr lang="en-US" dirty="0"/>
            <a:t>Narcan Training</a:t>
          </a:r>
        </a:p>
      </dgm:t>
    </dgm:pt>
    <dgm:pt modelId="{A22B1F71-2328-447F-BBF5-1B88ADF259F7}" type="parTrans" cxnId="{4A029521-267E-449E-81A2-E16ECC9511B9}">
      <dgm:prSet/>
      <dgm:spPr/>
      <dgm:t>
        <a:bodyPr/>
        <a:lstStyle/>
        <a:p>
          <a:endParaRPr lang="en-US"/>
        </a:p>
      </dgm:t>
    </dgm:pt>
    <dgm:pt modelId="{6D1ED14E-19C4-41BF-BEBA-98C8CCA8A60F}" type="sibTrans" cxnId="{4A029521-267E-449E-81A2-E16ECC9511B9}">
      <dgm:prSet/>
      <dgm:spPr/>
      <dgm:t>
        <a:bodyPr/>
        <a:lstStyle/>
        <a:p>
          <a:pPr>
            <a:lnSpc>
              <a:spcPct val="100000"/>
            </a:lnSpc>
            <a:defRPr b="1"/>
          </a:pPr>
          <a:endParaRPr lang="en-US"/>
        </a:p>
      </dgm:t>
    </dgm:pt>
    <dgm:pt modelId="{155F9410-9A0A-4C7C-ABF6-3BD572DB79FE}">
      <dgm:prSet/>
      <dgm:spPr/>
      <dgm:t>
        <a:bodyPr/>
        <a:lstStyle/>
        <a:p>
          <a:pPr rtl="0">
            <a:lnSpc>
              <a:spcPct val="100000"/>
            </a:lnSpc>
          </a:pPr>
          <a:r>
            <a:rPr lang="en-US" dirty="0"/>
            <a:t>Narcan training is critical in addressing the opioid epidemic and saving lives.</a:t>
          </a:r>
          <a:r>
            <a:rPr lang="en-US" dirty="0">
              <a:latin typeface="Bierstadt"/>
            </a:rPr>
            <a:t> You</a:t>
          </a:r>
          <a:r>
            <a:rPr lang="en-US" dirty="0"/>
            <a:t> should be trained in Narcan administration and overdose response to be prepared for emergency situations.</a:t>
          </a:r>
        </a:p>
      </dgm:t>
    </dgm:pt>
    <dgm:pt modelId="{EE2A257A-358C-4A9A-B55E-6F77347794C8}" type="parTrans" cxnId="{6D79F8ED-7624-4CA7-AAF3-B8CC2E720D93}">
      <dgm:prSet/>
      <dgm:spPr/>
      <dgm:t>
        <a:bodyPr/>
        <a:lstStyle/>
        <a:p>
          <a:endParaRPr lang="en-US"/>
        </a:p>
      </dgm:t>
    </dgm:pt>
    <dgm:pt modelId="{8019779D-5D76-4DDF-9A80-5A445653E7FB}" type="sibTrans" cxnId="{6D79F8ED-7624-4CA7-AAF3-B8CC2E720D93}">
      <dgm:prSet/>
      <dgm:spPr/>
      <dgm:t>
        <a:bodyPr/>
        <a:lstStyle/>
        <a:p>
          <a:endParaRPr lang="en-US"/>
        </a:p>
      </dgm:t>
    </dgm:pt>
    <dgm:pt modelId="{5D065FBA-3981-4231-84FE-A8B2872A3A8B}">
      <dgm:prSet/>
      <dgm:spPr/>
      <dgm:t>
        <a:bodyPr/>
        <a:lstStyle/>
        <a:p>
          <a:pPr rtl="0">
            <a:lnSpc>
              <a:spcPct val="100000"/>
            </a:lnSpc>
            <a:defRPr b="1"/>
          </a:pPr>
          <a:r>
            <a:rPr lang="en-US" dirty="0">
              <a:latin typeface="Bierstadt"/>
            </a:rPr>
            <a:t> Your Role</a:t>
          </a:r>
          <a:endParaRPr lang="en-US" dirty="0"/>
        </a:p>
      </dgm:t>
    </dgm:pt>
    <dgm:pt modelId="{3E7DD7CB-BDA1-4339-A4BA-758C07E14950}" type="parTrans" cxnId="{2304AF8F-3284-4AFB-ADF6-9325F647B830}">
      <dgm:prSet/>
      <dgm:spPr/>
      <dgm:t>
        <a:bodyPr/>
        <a:lstStyle/>
        <a:p>
          <a:endParaRPr lang="en-US"/>
        </a:p>
      </dgm:t>
    </dgm:pt>
    <dgm:pt modelId="{AA264C64-25EE-4FB0-B107-E8DE88CE858B}" type="sibTrans" cxnId="{2304AF8F-3284-4AFB-ADF6-9325F647B830}">
      <dgm:prSet/>
      <dgm:spPr/>
      <dgm:t>
        <a:bodyPr/>
        <a:lstStyle/>
        <a:p>
          <a:pPr>
            <a:lnSpc>
              <a:spcPct val="100000"/>
            </a:lnSpc>
            <a:defRPr b="1"/>
          </a:pPr>
          <a:endParaRPr lang="en-US"/>
        </a:p>
      </dgm:t>
    </dgm:pt>
    <dgm:pt modelId="{592BC6E7-7662-4B3A-A851-4EE6F47779F7}">
      <dgm:prSet/>
      <dgm:spPr/>
      <dgm:t>
        <a:bodyPr/>
        <a:lstStyle/>
        <a:p>
          <a:pPr rtl="0">
            <a:lnSpc>
              <a:spcPct val="100000"/>
            </a:lnSpc>
          </a:pPr>
          <a:r>
            <a:rPr lang="en-US" dirty="0">
              <a:latin typeface="Bierstadt"/>
            </a:rPr>
            <a:t>You </a:t>
          </a:r>
          <a:r>
            <a:rPr lang="en-US" dirty="0"/>
            <a:t>have a vital role to play in identifying and responding to overdoses, and</a:t>
          </a:r>
          <a:r>
            <a:rPr lang="en-US" dirty="0">
              <a:latin typeface="Bierstadt"/>
            </a:rPr>
            <a:t> your</a:t>
          </a:r>
          <a:r>
            <a:rPr lang="en-US" dirty="0"/>
            <a:t> knowledge and preparedness can make all the difference. By being trained in Narcan administration and overdose response,</a:t>
          </a:r>
          <a:r>
            <a:rPr lang="en-US" dirty="0">
              <a:latin typeface="Bierstadt"/>
            </a:rPr>
            <a:t> you</a:t>
          </a:r>
          <a:r>
            <a:rPr lang="en-US" dirty="0"/>
            <a:t> can help to save lives.</a:t>
          </a:r>
        </a:p>
      </dgm:t>
    </dgm:pt>
    <dgm:pt modelId="{56EC7D15-EE96-4695-9153-395326F7C954}" type="parTrans" cxnId="{FBC470C4-C19C-4A71-ACC8-9BE91893A7FB}">
      <dgm:prSet/>
      <dgm:spPr/>
      <dgm:t>
        <a:bodyPr/>
        <a:lstStyle/>
        <a:p>
          <a:endParaRPr lang="en-US"/>
        </a:p>
      </dgm:t>
    </dgm:pt>
    <dgm:pt modelId="{4EC960EA-369C-41D5-99EB-48BB89DB1973}" type="sibTrans" cxnId="{FBC470C4-C19C-4A71-ACC8-9BE91893A7FB}">
      <dgm:prSet/>
      <dgm:spPr/>
      <dgm:t>
        <a:bodyPr/>
        <a:lstStyle/>
        <a:p>
          <a:endParaRPr lang="en-US"/>
        </a:p>
      </dgm:t>
    </dgm:pt>
    <dgm:pt modelId="{900F6D9D-A35F-4A49-B7E0-C151A6AEBCFB}">
      <dgm:prSet/>
      <dgm:spPr/>
      <dgm:t>
        <a:bodyPr/>
        <a:lstStyle/>
        <a:p>
          <a:pPr>
            <a:lnSpc>
              <a:spcPct val="100000"/>
            </a:lnSpc>
            <a:defRPr b="1"/>
          </a:pPr>
          <a:r>
            <a:rPr lang="en-US" dirty="0"/>
            <a:t>Ensuring Legal and Safety Considerations</a:t>
          </a:r>
        </a:p>
      </dgm:t>
    </dgm:pt>
    <dgm:pt modelId="{5E81CEEA-6CF9-4B62-A692-0F03DAAE4532}" type="parTrans" cxnId="{17B18F87-EB7A-47C2-9AF4-EACEEE21BEB9}">
      <dgm:prSet/>
      <dgm:spPr/>
      <dgm:t>
        <a:bodyPr/>
        <a:lstStyle/>
        <a:p>
          <a:endParaRPr lang="en-US"/>
        </a:p>
      </dgm:t>
    </dgm:pt>
    <dgm:pt modelId="{40EE236E-58AB-4C0C-9CF2-05A1DA0C9220}" type="sibTrans" cxnId="{17B18F87-EB7A-47C2-9AF4-EACEEE21BEB9}">
      <dgm:prSet/>
      <dgm:spPr/>
      <dgm:t>
        <a:bodyPr/>
        <a:lstStyle/>
        <a:p>
          <a:pPr>
            <a:lnSpc>
              <a:spcPct val="100000"/>
            </a:lnSpc>
            <a:defRPr b="1"/>
          </a:pPr>
          <a:endParaRPr lang="en-US"/>
        </a:p>
      </dgm:t>
    </dgm:pt>
    <dgm:pt modelId="{45021B12-159E-40A0-AC5D-2146269A549C}">
      <dgm:prSet/>
      <dgm:spPr/>
      <dgm:t>
        <a:bodyPr/>
        <a:lstStyle/>
        <a:p>
          <a:pPr rtl="0">
            <a:lnSpc>
              <a:spcPct val="100000"/>
            </a:lnSpc>
          </a:pPr>
          <a:r>
            <a:rPr lang="en-US" dirty="0">
              <a:latin typeface="Bierstadt"/>
            </a:rPr>
            <a:t>You</a:t>
          </a:r>
          <a:r>
            <a:rPr lang="en-US" dirty="0"/>
            <a:t> should be aware of legal and safety considerations when responding to overdoses and administering Narcan.</a:t>
          </a:r>
        </a:p>
      </dgm:t>
    </dgm:pt>
    <dgm:pt modelId="{3DA6F13B-88BF-4709-80CF-3B280C7449CC}" type="parTrans" cxnId="{A03D576A-9444-4422-8E60-C744FA41A9AE}">
      <dgm:prSet/>
      <dgm:spPr/>
      <dgm:t>
        <a:bodyPr/>
        <a:lstStyle/>
        <a:p>
          <a:endParaRPr lang="en-US"/>
        </a:p>
      </dgm:t>
    </dgm:pt>
    <dgm:pt modelId="{8748D79B-E861-4512-A26F-957D8D0B1382}" type="sibTrans" cxnId="{A03D576A-9444-4422-8E60-C744FA41A9AE}">
      <dgm:prSet/>
      <dgm:spPr/>
      <dgm:t>
        <a:bodyPr/>
        <a:lstStyle/>
        <a:p>
          <a:endParaRPr lang="en-US"/>
        </a:p>
      </dgm:t>
    </dgm:pt>
    <dgm:pt modelId="{06171B9F-00C8-44F0-A091-304A99A8693B}">
      <dgm:prSet/>
      <dgm:spPr/>
      <dgm:t>
        <a:bodyPr/>
        <a:lstStyle/>
        <a:p>
          <a:pPr>
            <a:lnSpc>
              <a:spcPct val="100000"/>
            </a:lnSpc>
            <a:defRPr b="1"/>
          </a:pPr>
          <a:r>
            <a:rPr lang="en-US" dirty="0"/>
            <a:t>Ongoing Support and Resources</a:t>
          </a:r>
        </a:p>
      </dgm:t>
    </dgm:pt>
    <dgm:pt modelId="{2349A871-0CAA-4F94-92FD-8345ADAA00DF}" type="parTrans" cxnId="{A15B2284-553C-4BBE-A324-9EA916EB1B0E}">
      <dgm:prSet/>
      <dgm:spPr/>
      <dgm:t>
        <a:bodyPr/>
        <a:lstStyle/>
        <a:p>
          <a:endParaRPr lang="en-US"/>
        </a:p>
      </dgm:t>
    </dgm:pt>
    <dgm:pt modelId="{57FC649A-8984-4AFB-80B2-EEF21C2BB7DE}" type="sibTrans" cxnId="{A15B2284-553C-4BBE-A324-9EA916EB1B0E}">
      <dgm:prSet/>
      <dgm:spPr/>
      <dgm:t>
        <a:bodyPr/>
        <a:lstStyle/>
        <a:p>
          <a:endParaRPr lang="en-US"/>
        </a:p>
      </dgm:t>
    </dgm:pt>
    <dgm:pt modelId="{63538C19-DB46-4D66-A01A-BD7BB0EE7292}">
      <dgm:prSet/>
      <dgm:spPr/>
      <dgm:t>
        <a:bodyPr/>
        <a:lstStyle/>
        <a:p>
          <a:pPr rtl="0">
            <a:lnSpc>
              <a:spcPct val="100000"/>
            </a:lnSpc>
          </a:pPr>
          <a:r>
            <a:rPr lang="en-US" dirty="0"/>
            <a:t>Providing ongoing support and resources to those affected by opioid addiction is important in addressing the crisis. </a:t>
          </a:r>
          <a:r>
            <a:rPr lang="en-US" dirty="0">
              <a:latin typeface="Bierstadt"/>
            </a:rPr>
            <a:t>You can</a:t>
          </a:r>
          <a:r>
            <a:rPr lang="en-US" dirty="0"/>
            <a:t> play a role in providing access to resources and support for those in need.</a:t>
          </a:r>
        </a:p>
      </dgm:t>
    </dgm:pt>
    <dgm:pt modelId="{04C5D19A-9598-4643-90FA-BBFAAE0F7CFF}" type="parTrans" cxnId="{4BF5A420-948C-4D98-80C4-284939C026A3}">
      <dgm:prSet/>
      <dgm:spPr/>
      <dgm:t>
        <a:bodyPr/>
        <a:lstStyle/>
        <a:p>
          <a:endParaRPr lang="en-US"/>
        </a:p>
      </dgm:t>
    </dgm:pt>
    <dgm:pt modelId="{0FE5EE70-CCAF-4DAB-ABA5-3BAF4CF9806F}" type="sibTrans" cxnId="{4BF5A420-948C-4D98-80C4-284939C026A3}">
      <dgm:prSet/>
      <dgm:spPr/>
      <dgm:t>
        <a:bodyPr/>
        <a:lstStyle/>
        <a:p>
          <a:endParaRPr lang="en-US"/>
        </a:p>
      </dgm:t>
    </dgm:pt>
    <dgm:pt modelId="{0825D9F1-8CD7-45DF-9CA5-D198FD2771EC}" type="pres">
      <dgm:prSet presAssocID="{5C0A0CA7-3DE6-4E68-9566-888C5D9987F7}" presName="Name0" presStyleCnt="0">
        <dgm:presLayoutVars>
          <dgm:dir/>
          <dgm:resizeHandles val="exact"/>
        </dgm:presLayoutVars>
      </dgm:prSet>
      <dgm:spPr/>
    </dgm:pt>
    <dgm:pt modelId="{1808EB3A-6D7A-447C-A864-2C634E1E38DB}" type="pres">
      <dgm:prSet presAssocID="{B1E43CEC-35BE-44DE-AB76-E208947F42E1}" presName="compNode" presStyleCnt="0"/>
      <dgm:spPr/>
    </dgm:pt>
    <dgm:pt modelId="{E041A9FD-4651-4E40-9B3B-4CF63C24E506}" type="pres">
      <dgm:prSet presAssocID="{B1E43CEC-35BE-44DE-AB76-E208947F42E1}" presName="pictRect" presStyleLbl="revTx" presStyleIdx="0" presStyleCnt="8">
        <dgm:presLayoutVars>
          <dgm:chMax val="0"/>
          <dgm:bulletEnabled/>
        </dgm:presLayoutVars>
      </dgm:prSet>
      <dgm:spPr/>
    </dgm:pt>
    <dgm:pt modelId="{C1D1AFFF-E49B-4B2A-9697-ECD4909FE250}" type="pres">
      <dgm:prSet presAssocID="{B1E43CEC-35BE-44DE-AB76-E208947F42E1}" presName="textRect" presStyleLbl="revTx" presStyleIdx="1" presStyleCnt="8">
        <dgm:presLayoutVars>
          <dgm:bulletEnabled/>
        </dgm:presLayoutVars>
      </dgm:prSet>
      <dgm:spPr/>
    </dgm:pt>
    <dgm:pt modelId="{0AAE07EF-1FDC-4001-95F2-6C15D767328C}" type="pres">
      <dgm:prSet presAssocID="{6D1ED14E-19C4-41BF-BEBA-98C8CCA8A60F}" presName="sibTrans" presStyleLbl="sibTrans2D1" presStyleIdx="0" presStyleCnt="0"/>
      <dgm:spPr/>
    </dgm:pt>
    <dgm:pt modelId="{E353CF6B-F6B4-4618-A3AA-8384BA4208ED}" type="pres">
      <dgm:prSet presAssocID="{5D065FBA-3981-4231-84FE-A8B2872A3A8B}" presName="compNode" presStyleCnt="0"/>
      <dgm:spPr/>
    </dgm:pt>
    <dgm:pt modelId="{BA3CCE8E-D749-4405-A175-B5243D3DB6E8}" type="pres">
      <dgm:prSet presAssocID="{5D065FBA-3981-4231-84FE-A8B2872A3A8B}" presName="pictRect" presStyleLbl="revTx" presStyleIdx="2" presStyleCnt="8">
        <dgm:presLayoutVars>
          <dgm:chMax val="0"/>
          <dgm:bulletEnabled/>
        </dgm:presLayoutVars>
      </dgm:prSet>
      <dgm:spPr/>
    </dgm:pt>
    <dgm:pt modelId="{771D890A-C269-4058-AF61-69918C8C8FF9}" type="pres">
      <dgm:prSet presAssocID="{5D065FBA-3981-4231-84FE-A8B2872A3A8B}" presName="textRect" presStyleLbl="revTx" presStyleIdx="3" presStyleCnt="8">
        <dgm:presLayoutVars>
          <dgm:bulletEnabled/>
        </dgm:presLayoutVars>
      </dgm:prSet>
      <dgm:spPr/>
    </dgm:pt>
    <dgm:pt modelId="{6F2B0558-B341-4304-B8CE-04CED1759874}" type="pres">
      <dgm:prSet presAssocID="{AA264C64-25EE-4FB0-B107-E8DE88CE858B}" presName="sibTrans" presStyleLbl="sibTrans2D1" presStyleIdx="0" presStyleCnt="0"/>
      <dgm:spPr/>
    </dgm:pt>
    <dgm:pt modelId="{15822C1D-454C-4909-964E-2CD3DE9F04A5}" type="pres">
      <dgm:prSet presAssocID="{900F6D9D-A35F-4A49-B7E0-C151A6AEBCFB}" presName="compNode" presStyleCnt="0"/>
      <dgm:spPr/>
    </dgm:pt>
    <dgm:pt modelId="{518B4B5E-A2EA-40F4-9555-47CA2E3DAB5F}" type="pres">
      <dgm:prSet presAssocID="{900F6D9D-A35F-4A49-B7E0-C151A6AEBCFB}" presName="pictRect" presStyleLbl="revTx" presStyleIdx="4" presStyleCnt="8">
        <dgm:presLayoutVars>
          <dgm:chMax val="0"/>
          <dgm:bulletEnabled/>
        </dgm:presLayoutVars>
      </dgm:prSet>
      <dgm:spPr/>
    </dgm:pt>
    <dgm:pt modelId="{5612D6FD-D332-4EE5-9AAD-017B8127B820}" type="pres">
      <dgm:prSet presAssocID="{900F6D9D-A35F-4A49-B7E0-C151A6AEBCFB}" presName="textRect" presStyleLbl="revTx" presStyleIdx="5" presStyleCnt="8">
        <dgm:presLayoutVars>
          <dgm:bulletEnabled/>
        </dgm:presLayoutVars>
      </dgm:prSet>
      <dgm:spPr/>
    </dgm:pt>
    <dgm:pt modelId="{3D52A907-0D34-4D56-AEBA-0140EDE800D8}" type="pres">
      <dgm:prSet presAssocID="{40EE236E-58AB-4C0C-9CF2-05A1DA0C9220}" presName="sibTrans" presStyleLbl="sibTrans2D1" presStyleIdx="0" presStyleCnt="0"/>
      <dgm:spPr/>
    </dgm:pt>
    <dgm:pt modelId="{77FD746A-04A7-4B80-BD32-8CD8F85DD325}" type="pres">
      <dgm:prSet presAssocID="{06171B9F-00C8-44F0-A091-304A99A8693B}" presName="compNode" presStyleCnt="0"/>
      <dgm:spPr/>
    </dgm:pt>
    <dgm:pt modelId="{8F6A25F4-B3AB-43AE-BAEC-3A76AF6F299D}" type="pres">
      <dgm:prSet presAssocID="{06171B9F-00C8-44F0-A091-304A99A8693B}" presName="pictRect" presStyleLbl="revTx" presStyleIdx="6" presStyleCnt="8">
        <dgm:presLayoutVars>
          <dgm:chMax val="0"/>
          <dgm:bulletEnabled/>
        </dgm:presLayoutVars>
      </dgm:prSet>
      <dgm:spPr/>
    </dgm:pt>
    <dgm:pt modelId="{359622C4-1C59-4F7F-990F-1FF255509906}" type="pres">
      <dgm:prSet presAssocID="{06171B9F-00C8-44F0-A091-304A99A8693B}" presName="textRect" presStyleLbl="revTx" presStyleIdx="7" presStyleCnt="8">
        <dgm:presLayoutVars>
          <dgm:bulletEnabled/>
        </dgm:presLayoutVars>
      </dgm:prSet>
      <dgm:spPr/>
    </dgm:pt>
  </dgm:ptLst>
  <dgm:cxnLst>
    <dgm:cxn modelId="{69767D08-DA63-4FF0-A746-4F5255A2F368}" type="presOf" srcId="{155F9410-9A0A-4C7C-ABF6-3BD572DB79FE}" destId="{C1D1AFFF-E49B-4B2A-9697-ECD4909FE250}" srcOrd="0" destOrd="0" presId="urn:microsoft.com/office/officeart/2024/3/layout/hArchList1"/>
    <dgm:cxn modelId="{4BF5A420-948C-4D98-80C4-284939C026A3}" srcId="{06171B9F-00C8-44F0-A091-304A99A8693B}" destId="{63538C19-DB46-4D66-A01A-BD7BB0EE7292}" srcOrd="0" destOrd="0" parTransId="{04C5D19A-9598-4643-90FA-BBFAAE0F7CFF}" sibTransId="{0FE5EE70-CCAF-4DAB-ABA5-3BAF4CF9806F}"/>
    <dgm:cxn modelId="{4A029521-267E-449E-81A2-E16ECC9511B9}" srcId="{5C0A0CA7-3DE6-4E68-9566-888C5D9987F7}" destId="{B1E43CEC-35BE-44DE-AB76-E208947F42E1}" srcOrd="0" destOrd="0" parTransId="{A22B1F71-2328-447F-BBF5-1B88ADF259F7}" sibTransId="{6D1ED14E-19C4-41BF-BEBA-98C8CCA8A60F}"/>
    <dgm:cxn modelId="{79659123-F9C5-48A0-A284-C5F8FE487CA1}" type="presOf" srcId="{5C0A0CA7-3DE6-4E68-9566-888C5D9987F7}" destId="{0825D9F1-8CD7-45DF-9CA5-D198FD2771EC}" srcOrd="0" destOrd="0" presId="urn:microsoft.com/office/officeart/2024/3/layout/hArchList1"/>
    <dgm:cxn modelId="{9BB2C33D-59BD-4F72-BE50-12E455E2E276}" type="presOf" srcId="{900F6D9D-A35F-4A49-B7E0-C151A6AEBCFB}" destId="{518B4B5E-A2EA-40F4-9555-47CA2E3DAB5F}" srcOrd="0" destOrd="0" presId="urn:microsoft.com/office/officeart/2024/3/layout/hArchList1"/>
    <dgm:cxn modelId="{A03D576A-9444-4422-8E60-C744FA41A9AE}" srcId="{900F6D9D-A35F-4A49-B7E0-C151A6AEBCFB}" destId="{45021B12-159E-40A0-AC5D-2146269A549C}" srcOrd="0" destOrd="0" parTransId="{3DA6F13B-88BF-4709-80CF-3B280C7449CC}" sibTransId="{8748D79B-E861-4512-A26F-957D8D0B1382}"/>
    <dgm:cxn modelId="{945D2658-64CD-4291-8167-63473F57530D}" type="presOf" srcId="{AA264C64-25EE-4FB0-B107-E8DE88CE858B}" destId="{6F2B0558-B341-4304-B8CE-04CED1759874}" srcOrd="0" destOrd="0" presId="urn:microsoft.com/office/officeart/2024/3/layout/hArchList1"/>
    <dgm:cxn modelId="{A15B2284-553C-4BBE-A324-9EA916EB1B0E}" srcId="{5C0A0CA7-3DE6-4E68-9566-888C5D9987F7}" destId="{06171B9F-00C8-44F0-A091-304A99A8693B}" srcOrd="3" destOrd="0" parTransId="{2349A871-0CAA-4F94-92FD-8345ADAA00DF}" sibTransId="{57FC649A-8984-4AFB-80B2-EEF21C2BB7DE}"/>
    <dgm:cxn modelId="{456F6E87-B161-4BF7-A70F-5AB9F2A6A59D}" type="presOf" srcId="{40EE236E-58AB-4C0C-9CF2-05A1DA0C9220}" destId="{3D52A907-0D34-4D56-AEBA-0140EDE800D8}" srcOrd="0" destOrd="0" presId="urn:microsoft.com/office/officeart/2024/3/layout/hArchList1"/>
    <dgm:cxn modelId="{17B18F87-EB7A-47C2-9AF4-EACEEE21BEB9}" srcId="{5C0A0CA7-3DE6-4E68-9566-888C5D9987F7}" destId="{900F6D9D-A35F-4A49-B7E0-C151A6AEBCFB}" srcOrd="2" destOrd="0" parTransId="{5E81CEEA-6CF9-4B62-A692-0F03DAAE4532}" sibTransId="{40EE236E-58AB-4C0C-9CF2-05A1DA0C9220}"/>
    <dgm:cxn modelId="{2304AF8F-3284-4AFB-ADF6-9325F647B830}" srcId="{5C0A0CA7-3DE6-4E68-9566-888C5D9987F7}" destId="{5D065FBA-3981-4231-84FE-A8B2872A3A8B}" srcOrd="1" destOrd="0" parTransId="{3E7DD7CB-BDA1-4339-A4BA-758C07E14950}" sibTransId="{AA264C64-25EE-4FB0-B107-E8DE88CE858B}"/>
    <dgm:cxn modelId="{08ED6E94-2895-45E2-BFFC-C219D0D69FFB}" type="presOf" srcId="{63538C19-DB46-4D66-A01A-BD7BB0EE7292}" destId="{359622C4-1C59-4F7F-990F-1FF255509906}" srcOrd="0" destOrd="0" presId="urn:microsoft.com/office/officeart/2024/3/layout/hArchList1"/>
    <dgm:cxn modelId="{48C9C9A6-F3D7-4B7D-94EF-777B9EB2281B}" type="presOf" srcId="{5D065FBA-3981-4231-84FE-A8B2872A3A8B}" destId="{BA3CCE8E-D749-4405-A175-B5243D3DB6E8}" srcOrd="0" destOrd="0" presId="urn:microsoft.com/office/officeart/2024/3/layout/hArchList1"/>
    <dgm:cxn modelId="{058450A9-5849-4C45-B454-438B5C0849BC}" type="presOf" srcId="{6D1ED14E-19C4-41BF-BEBA-98C8CCA8A60F}" destId="{0AAE07EF-1FDC-4001-95F2-6C15D767328C}" srcOrd="0" destOrd="0" presId="urn:microsoft.com/office/officeart/2024/3/layout/hArchList1"/>
    <dgm:cxn modelId="{E12695C2-60DA-496E-8425-1616FE29C4D5}" type="presOf" srcId="{592BC6E7-7662-4B3A-A851-4EE6F47779F7}" destId="{771D890A-C269-4058-AF61-69918C8C8FF9}" srcOrd="0" destOrd="0" presId="urn:microsoft.com/office/officeart/2024/3/layout/hArchList1"/>
    <dgm:cxn modelId="{FBC470C4-C19C-4A71-ACC8-9BE91893A7FB}" srcId="{5D065FBA-3981-4231-84FE-A8B2872A3A8B}" destId="{592BC6E7-7662-4B3A-A851-4EE6F47779F7}" srcOrd="0" destOrd="0" parTransId="{56EC7D15-EE96-4695-9153-395326F7C954}" sibTransId="{4EC960EA-369C-41D5-99EB-48BB89DB1973}"/>
    <dgm:cxn modelId="{43C2E2E9-EF65-47C5-97D8-6CE042D129C4}" type="presOf" srcId="{45021B12-159E-40A0-AC5D-2146269A549C}" destId="{5612D6FD-D332-4EE5-9AAD-017B8127B820}" srcOrd="0" destOrd="0" presId="urn:microsoft.com/office/officeart/2024/3/layout/hArchList1"/>
    <dgm:cxn modelId="{6D79F8ED-7624-4CA7-AAF3-B8CC2E720D93}" srcId="{B1E43CEC-35BE-44DE-AB76-E208947F42E1}" destId="{155F9410-9A0A-4C7C-ABF6-3BD572DB79FE}" srcOrd="0" destOrd="0" parTransId="{EE2A257A-358C-4A9A-B55E-6F77347794C8}" sibTransId="{8019779D-5D76-4DDF-9A80-5A445653E7FB}"/>
    <dgm:cxn modelId="{BAFA59EE-8A3C-4D91-A4AC-95EB621E43E9}" type="presOf" srcId="{06171B9F-00C8-44F0-A091-304A99A8693B}" destId="{8F6A25F4-B3AB-43AE-BAEC-3A76AF6F299D}" srcOrd="0" destOrd="0" presId="urn:microsoft.com/office/officeart/2024/3/layout/hArchList1"/>
    <dgm:cxn modelId="{DE5504FA-16D0-4231-AD3E-C61526658B13}" type="presOf" srcId="{B1E43CEC-35BE-44DE-AB76-E208947F42E1}" destId="{E041A9FD-4651-4E40-9B3B-4CF63C24E506}" srcOrd="0" destOrd="0" presId="urn:microsoft.com/office/officeart/2024/3/layout/hArchList1"/>
    <dgm:cxn modelId="{4483B099-5882-4BC9-8C54-CE248A14C592}" type="presParOf" srcId="{0825D9F1-8CD7-45DF-9CA5-D198FD2771EC}" destId="{1808EB3A-6D7A-447C-A864-2C634E1E38DB}" srcOrd="0" destOrd="0" presId="urn:microsoft.com/office/officeart/2024/3/layout/hArchList1"/>
    <dgm:cxn modelId="{7F2E7694-CD6B-4F56-81A9-C17BF74ED78F}" type="presParOf" srcId="{1808EB3A-6D7A-447C-A864-2C634E1E38DB}" destId="{E041A9FD-4651-4E40-9B3B-4CF63C24E506}" srcOrd="0" destOrd="0" presId="urn:microsoft.com/office/officeart/2024/3/layout/hArchList1"/>
    <dgm:cxn modelId="{ABCDC5E8-F4F2-4AA8-A3DA-F37E246731B6}" type="presParOf" srcId="{1808EB3A-6D7A-447C-A864-2C634E1E38DB}" destId="{C1D1AFFF-E49B-4B2A-9697-ECD4909FE250}" srcOrd="1" destOrd="0" presId="urn:microsoft.com/office/officeart/2024/3/layout/hArchList1"/>
    <dgm:cxn modelId="{CD3D2F97-17D9-4CAD-9108-5954E2A50A79}" type="presParOf" srcId="{0825D9F1-8CD7-45DF-9CA5-D198FD2771EC}" destId="{0AAE07EF-1FDC-4001-95F2-6C15D767328C}" srcOrd="1" destOrd="0" presId="urn:microsoft.com/office/officeart/2024/3/layout/hArchList1"/>
    <dgm:cxn modelId="{6AD91A10-C809-443B-A22D-8EC2D0306E8D}" type="presParOf" srcId="{0825D9F1-8CD7-45DF-9CA5-D198FD2771EC}" destId="{E353CF6B-F6B4-4618-A3AA-8384BA4208ED}" srcOrd="2" destOrd="0" presId="urn:microsoft.com/office/officeart/2024/3/layout/hArchList1"/>
    <dgm:cxn modelId="{3C7A7C9E-55C2-4294-9F32-241A04BC2D10}" type="presParOf" srcId="{E353CF6B-F6B4-4618-A3AA-8384BA4208ED}" destId="{BA3CCE8E-D749-4405-A175-B5243D3DB6E8}" srcOrd="0" destOrd="0" presId="urn:microsoft.com/office/officeart/2024/3/layout/hArchList1"/>
    <dgm:cxn modelId="{0E6482F8-A6EA-4B76-AAE1-C54148F4A4C5}" type="presParOf" srcId="{E353CF6B-F6B4-4618-A3AA-8384BA4208ED}" destId="{771D890A-C269-4058-AF61-69918C8C8FF9}" srcOrd="1" destOrd="0" presId="urn:microsoft.com/office/officeart/2024/3/layout/hArchList1"/>
    <dgm:cxn modelId="{2200B680-5B02-4B5B-A385-701D48928F1A}" type="presParOf" srcId="{0825D9F1-8CD7-45DF-9CA5-D198FD2771EC}" destId="{6F2B0558-B341-4304-B8CE-04CED1759874}" srcOrd="3" destOrd="0" presId="urn:microsoft.com/office/officeart/2024/3/layout/hArchList1"/>
    <dgm:cxn modelId="{55A9967F-32B1-4E43-8100-16299D34D1C6}" type="presParOf" srcId="{0825D9F1-8CD7-45DF-9CA5-D198FD2771EC}" destId="{15822C1D-454C-4909-964E-2CD3DE9F04A5}" srcOrd="4" destOrd="0" presId="urn:microsoft.com/office/officeart/2024/3/layout/hArchList1"/>
    <dgm:cxn modelId="{AF556818-2D89-460E-91C4-BF22BD90B9F8}" type="presParOf" srcId="{15822C1D-454C-4909-964E-2CD3DE9F04A5}" destId="{518B4B5E-A2EA-40F4-9555-47CA2E3DAB5F}" srcOrd="0" destOrd="0" presId="urn:microsoft.com/office/officeart/2024/3/layout/hArchList1"/>
    <dgm:cxn modelId="{29613353-948A-4A7D-B0C2-6EDBF6D268B4}" type="presParOf" srcId="{15822C1D-454C-4909-964E-2CD3DE9F04A5}" destId="{5612D6FD-D332-4EE5-9AAD-017B8127B820}" srcOrd="1" destOrd="0" presId="urn:microsoft.com/office/officeart/2024/3/layout/hArchList1"/>
    <dgm:cxn modelId="{2A2D5C27-2C21-4137-9303-309F419BA5EB}" type="presParOf" srcId="{0825D9F1-8CD7-45DF-9CA5-D198FD2771EC}" destId="{3D52A907-0D34-4D56-AEBA-0140EDE800D8}" srcOrd="5" destOrd="0" presId="urn:microsoft.com/office/officeart/2024/3/layout/hArchList1"/>
    <dgm:cxn modelId="{4CFA7829-3831-438E-9BB2-84605CA2E4F3}" type="presParOf" srcId="{0825D9F1-8CD7-45DF-9CA5-D198FD2771EC}" destId="{77FD746A-04A7-4B80-BD32-8CD8F85DD325}" srcOrd="6" destOrd="0" presId="urn:microsoft.com/office/officeart/2024/3/layout/hArchList1"/>
    <dgm:cxn modelId="{9231C381-1CDD-44B9-A976-3F69CB2B17D9}" type="presParOf" srcId="{77FD746A-04A7-4B80-BD32-8CD8F85DD325}" destId="{8F6A25F4-B3AB-43AE-BAEC-3A76AF6F299D}" srcOrd="0" destOrd="0" presId="urn:microsoft.com/office/officeart/2024/3/layout/hArchList1"/>
    <dgm:cxn modelId="{2D2E9D8B-488C-4533-BE9C-1AB9942CB3D3}" type="presParOf" srcId="{77FD746A-04A7-4B80-BD32-8CD8F85DD325}" destId="{359622C4-1C59-4F7F-990F-1FF255509906}" srcOrd="1" destOrd="0" presId="urn:microsoft.com/office/officeart/2024/3/layout/hArch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1A9FD-4651-4E40-9B3B-4CF63C24E506}">
      <dsp:nvSpPr>
        <dsp:cNvPr id="0" name=""/>
        <dsp:cNvSpPr/>
      </dsp:nvSpPr>
      <dsp:spPr>
        <a:xfrm>
          <a:off x="0" y="0"/>
          <a:ext cx="2592250" cy="596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Narcan Training</a:t>
          </a:r>
        </a:p>
      </dsp:txBody>
      <dsp:txXfrm>
        <a:off x="0" y="0"/>
        <a:ext cx="2592250" cy="596009"/>
      </dsp:txXfrm>
    </dsp:sp>
    <dsp:sp modelId="{C1D1AFFF-E49B-4B2A-9697-ECD4909FE250}">
      <dsp:nvSpPr>
        <dsp:cNvPr id="0" name=""/>
        <dsp:cNvSpPr/>
      </dsp:nvSpPr>
      <dsp:spPr>
        <a:xfrm>
          <a:off x="0" y="596009"/>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rtl="0">
            <a:lnSpc>
              <a:spcPct val="100000"/>
            </a:lnSpc>
            <a:spcBef>
              <a:spcPct val="0"/>
            </a:spcBef>
            <a:spcAft>
              <a:spcPct val="35000"/>
            </a:spcAft>
            <a:buNone/>
          </a:pPr>
          <a:r>
            <a:rPr lang="en-US" sz="1400" kern="1200" dirty="0"/>
            <a:t>Narcan training is critical in addressing the opioid epidemic and saving lives.</a:t>
          </a:r>
          <a:r>
            <a:rPr lang="en-US" sz="1400" kern="1200" dirty="0">
              <a:latin typeface="Bierstadt"/>
            </a:rPr>
            <a:t> You</a:t>
          </a:r>
          <a:r>
            <a:rPr lang="en-US" sz="1400" kern="1200" dirty="0"/>
            <a:t> should be trained in Narcan administration and overdose response to be prepared for emergency situations.</a:t>
          </a:r>
        </a:p>
      </dsp:txBody>
      <dsp:txXfrm>
        <a:off x="0" y="596009"/>
        <a:ext cx="2592250" cy="1863997"/>
      </dsp:txXfrm>
    </dsp:sp>
    <dsp:sp modelId="{BA3CCE8E-D749-4405-A175-B5243D3DB6E8}">
      <dsp:nvSpPr>
        <dsp:cNvPr id="0" name=""/>
        <dsp:cNvSpPr/>
      </dsp:nvSpPr>
      <dsp:spPr>
        <a:xfrm>
          <a:off x="2851476" y="0"/>
          <a:ext cx="2592250" cy="596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rtl="0">
            <a:lnSpc>
              <a:spcPct val="100000"/>
            </a:lnSpc>
            <a:spcBef>
              <a:spcPct val="0"/>
            </a:spcBef>
            <a:spcAft>
              <a:spcPct val="35000"/>
            </a:spcAft>
            <a:buNone/>
            <a:defRPr b="1"/>
          </a:pPr>
          <a:r>
            <a:rPr lang="en-US" sz="1800" kern="1200" dirty="0">
              <a:latin typeface="Bierstadt"/>
            </a:rPr>
            <a:t> Your Role</a:t>
          </a:r>
          <a:endParaRPr lang="en-US" sz="1800" kern="1200" dirty="0"/>
        </a:p>
      </dsp:txBody>
      <dsp:txXfrm>
        <a:off x="2851476" y="0"/>
        <a:ext cx="2592250" cy="596009"/>
      </dsp:txXfrm>
    </dsp:sp>
    <dsp:sp modelId="{771D890A-C269-4058-AF61-69918C8C8FF9}">
      <dsp:nvSpPr>
        <dsp:cNvPr id="0" name=""/>
        <dsp:cNvSpPr/>
      </dsp:nvSpPr>
      <dsp:spPr>
        <a:xfrm>
          <a:off x="2851476" y="596009"/>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rtl="0">
            <a:lnSpc>
              <a:spcPct val="100000"/>
            </a:lnSpc>
            <a:spcBef>
              <a:spcPct val="0"/>
            </a:spcBef>
            <a:spcAft>
              <a:spcPct val="35000"/>
            </a:spcAft>
            <a:buNone/>
          </a:pPr>
          <a:r>
            <a:rPr lang="en-US" sz="1400" kern="1200" dirty="0">
              <a:latin typeface="Bierstadt"/>
            </a:rPr>
            <a:t>You </a:t>
          </a:r>
          <a:r>
            <a:rPr lang="en-US" sz="1400" kern="1200" dirty="0"/>
            <a:t>have a vital role to play in identifying and responding to overdoses, and</a:t>
          </a:r>
          <a:r>
            <a:rPr lang="en-US" sz="1400" kern="1200" dirty="0">
              <a:latin typeface="Bierstadt"/>
            </a:rPr>
            <a:t> your</a:t>
          </a:r>
          <a:r>
            <a:rPr lang="en-US" sz="1400" kern="1200" dirty="0"/>
            <a:t> knowledge and preparedness can make all the difference. By being trained in Narcan administration and overdose response,</a:t>
          </a:r>
          <a:r>
            <a:rPr lang="en-US" sz="1400" kern="1200" dirty="0">
              <a:latin typeface="Bierstadt"/>
            </a:rPr>
            <a:t> you</a:t>
          </a:r>
          <a:r>
            <a:rPr lang="en-US" sz="1400" kern="1200" dirty="0"/>
            <a:t> can help to save lives.</a:t>
          </a:r>
        </a:p>
      </dsp:txBody>
      <dsp:txXfrm>
        <a:off x="2851476" y="596009"/>
        <a:ext cx="2592250" cy="1863997"/>
      </dsp:txXfrm>
    </dsp:sp>
    <dsp:sp modelId="{518B4B5E-A2EA-40F4-9555-47CA2E3DAB5F}">
      <dsp:nvSpPr>
        <dsp:cNvPr id="0" name=""/>
        <dsp:cNvSpPr/>
      </dsp:nvSpPr>
      <dsp:spPr>
        <a:xfrm>
          <a:off x="5702952" y="0"/>
          <a:ext cx="2592250" cy="596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Ensuring Legal and Safety Considerations</a:t>
          </a:r>
        </a:p>
      </dsp:txBody>
      <dsp:txXfrm>
        <a:off x="5702952" y="0"/>
        <a:ext cx="2592250" cy="596009"/>
      </dsp:txXfrm>
    </dsp:sp>
    <dsp:sp modelId="{5612D6FD-D332-4EE5-9AAD-017B8127B820}">
      <dsp:nvSpPr>
        <dsp:cNvPr id="0" name=""/>
        <dsp:cNvSpPr/>
      </dsp:nvSpPr>
      <dsp:spPr>
        <a:xfrm>
          <a:off x="5702952" y="596009"/>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rtl="0">
            <a:lnSpc>
              <a:spcPct val="100000"/>
            </a:lnSpc>
            <a:spcBef>
              <a:spcPct val="0"/>
            </a:spcBef>
            <a:spcAft>
              <a:spcPct val="35000"/>
            </a:spcAft>
            <a:buNone/>
          </a:pPr>
          <a:r>
            <a:rPr lang="en-US" sz="1400" kern="1200" dirty="0">
              <a:latin typeface="Bierstadt"/>
            </a:rPr>
            <a:t>You</a:t>
          </a:r>
          <a:r>
            <a:rPr lang="en-US" sz="1400" kern="1200" dirty="0"/>
            <a:t> should be aware of legal and safety considerations when responding to overdoses and administering Narcan.</a:t>
          </a:r>
        </a:p>
      </dsp:txBody>
      <dsp:txXfrm>
        <a:off x="5702952" y="596009"/>
        <a:ext cx="2592250" cy="1863997"/>
      </dsp:txXfrm>
    </dsp:sp>
    <dsp:sp modelId="{8F6A25F4-B3AB-43AE-BAEC-3A76AF6F299D}">
      <dsp:nvSpPr>
        <dsp:cNvPr id="0" name=""/>
        <dsp:cNvSpPr/>
      </dsp:nvSpPr>
      <dsp:spPr>
        <a:xfrm>
          <a:off x="8554428" y="0"/>
          <a:ext cx="2592250" cy="596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Ongoing Support and Resources</a:t>
          </a:r>
        </a:p>
      </dsp:txBody>
      <dsp:txXfrm>
        <a:off x="8554428" y="0"/>
        <a:ext cx="2592250" cy="596009"/>
      </dsp:txXfrm>
    </dsp:sp>
    <dsp:sp modelId="{359622C4-1C59-4F7F-990F-1FF255509906}">
      <dsp:nvSpPr>
        <dsp:cNvPr id="0" name=""/>
        <dsp:cNvSpPr/>
      </dsp:nvSpPr>
      <dsp:spPr>
        <a:xfrm>
          <a:off x="8554428" y="596009"/>
          <a:ext cx="2592250" cy="186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rtl="0">
            <a:lnSpc>
              <a:spcPct val="100000"/>
            </a:lnSpc>
            <a:spcBef>
              <a:spcPct val="0"/>
            </a:spcBef>
            <a:spcAft>
              <a:spcPct val="35000"/>
            </a:spcAft>
            <a:buNone/>
          </a:pPr>
          <a:r>
            <a:rPr lang="en-US" sz="1400" kern="1200" dirty="0"/>
            <a:t>Providing ongoing support and resources to those affected by opioid addiction is important in addressing the crisis. </a:t>
          </a:r>
          <a:r>
            <a:rPr lang="en-US" sz="1400" kern="1200" dirty="0">
              <a:latin typeface="Bierstadt"/>
            </a:rPr>
            <a:t>You can</a:t>
          </a:r>
          <a:r>
            <a:rPr lang="en-US" sz="1400" kern="1200" dirty="0"/>
            <a:t> play a role in providing access to resources and support for those in need.</a:t>
          </a:r>
        </a:p>
      </dsp:txBody>
      <dsp:txXfrm>
        <a:off x="8554428" y="596009"/>
        <a:ext cx="2592250" cy="1863997"/>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98C2D-4C88-4CC8-8572-31FFF7A06180}" type="datetimeFigureOut">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D0796-5C02-441C-BAD9-BC0960613CA3}" type="slidenum">
              <a:t>‹#›</a:t>
            </a:fld>
            <a:endParaRPr lang="en-US"/>
          </a:p>
        </p:txBody>
      </p:sp>
    </p:spTree>
    <p:extLst>
      <p:ext uri="{BB962C8B-B14F-4D97-AF65-F5344CB8AC3E}">
        <p14:creationId xmlns:p14="http://schemas.microsoft.com/office/powerpoint/2010/main" val="31636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The opioid crisis is a growing public health emergency that has claimed countless lives. In this presentation, we will explore the impact of the opioid epidemic on housing facilities and communities, and the importance of intervention and training. We will introduce Narcan, a life-saving medication that can reverse opioid overdose, and discuss how to recognize an overdose, administer Narcan, and ensure legal and safety considerations. We will also offer ongoing support and resources for staff.
</a:t>
            </a:r>
          </a:p>
        </p:txBody>
      </p:sp>
      <p:sp>
        <p:nvSpPr>
          <p:cNvPr id="4" name="Slide Number Placeholder 3"/>
          <p:cNvSpPr>
            <a:spLocks noGrp="1"/>
          </p:cNvSpPr>
          <p:nvPr>
            <p:ph type="sldNum" sz="quarter" idx="5"/>
          </p:nvPr>
        </p:nvSpPr>
        <p:spPr/>
        <p:txBody>
          <a:bodyPr/>
          <a:lstStyle/>
          <a:p>
            <a:fld id="{9A77E860-2661-4B1C-B793-21C75596AB05}" type="slidenum">
              <a:t>1</a:t>
            </a:fld>
            <a:endParaRPr lang="en-US"/>
          </a:p>
        </p:txBody>
      </p:sp>
    </p:spTree>
    <p:extLst>
      <p:ext uri="{BB962C8B-B14F-4D97-AF65-F5344CB8AC3E}">
        <p14:creationId xmlns:p14="http://schemas.microsoft.com/office/powerpoint/2010/main" val="247888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Recognizing the signs and symptoms of an opioid overdose is critical in responding quickly and providing life-saving care. Housing staff should be knowledgeable about the risk factors and warning signs of overdose.</a:t>
            </a:r>
          </a:p>
        </p:txBody>
      </p:sp>
      <p:sp>
        <p:nvSpPr>
          <p:cNvPr id="4" name="Slide Number Placeholder 3"/>
          <p:cNvSpPr>
            <a:spLocks noGrp="1"/>
          </p:cNvSpPr>
          <p:nvPr>
            <p:ph type="sldNum" sz="quarter" idx="5"/>
          </p:nvPr>
        </p:nvSpPr>
        <p:spPr/>
        <p:txBody>
          <a:bodyPr/>
          <a:lstStyle/>
          <a:p>
            <a:fld id="{9A77E860-2661-4B1C-B793-21C75596AB05}" type="slidenum">
              <a:t>10</a:t>
            </a:fld>
            <a:endParaRPr lang="en-US"/>
          </a:p>
        </p:txBody>
      </p:sp>
    </p:spTree>
    <p:extLst>
      <p:ext uri="{BB962C8B-B14F-4D97-AF65-F5344CB8AC3E}">
        <p14:creationId xmlns:p14="http://schemas.microsoft.com/office/powerpoint/2010/main" val="64294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signs and symptoms of an overdose can include slowed or stopped breathing, blue lips or fingertips, and unresponsiveness. Recognizing these symptoms can help housing staff respond quickly and provide life-saving care.</a:t>
            </a:r>
          </a:p>
        </p:txBody>
      </p:sp>
      <p:sp>
        <p:nvSpPr>
          <p:cNvPr id="4" name="Slide Number Placeholder 3"/>
          <p:cNvSpPr>
            <a:spLocks noGrp="1"/>
          </p:cNvSpPr>
          <p:nvPr>
            <p:ph type="sldNum" sz="quarter" idx="5"/>
          </p:nvPr>
        </p:nvSpPr>
        <p:spPr/>
        <p:txBody>
          <a:bodyPr/>
          <a:lstStyle/>
          <a:p>
            <a:fld id="{9A77E860-2661-4B1C-B793-21C75596AB05}" type="slidenum">
              <a:t>11</a:t>
            </a:fld>
            <a:endParaRPr lang="en-US"/>
          </a:p>
        </p:txBody>
      </p:sp>
    </p:spTree>
    <p:extLst>
      <p:ext uri="{BB962C8B-B14F-4D97-AF65-F5344CB8AC3E}">
        <p14:creationId xmlns:p14="http://schemas.microsoft.com/office/powerpoint/2010/main" val="122854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Risk factors for overdose include a history of opioid use, using alone, and using a high dose of opioids. Housing staff should be aware of the risk factors and take steps to prevent overdoses from occurring.</a:t>
            </a:r>
          </a:p>
        </p:txBody>
      </p:sp>
      <p:sp>
        <p:nvSpPr>
          <p:cNvPr id="4" name="Slide Number Placeholder 3"/>
          <p:cNvSpPr>
            <a:spLocks noGrp="1"/>
          </p:cNvSpPr>
          <p:nvPr>
            <p:ph type="sldNum" sz="quarter" idx="5"/>
          </p:nvPr>
        </p:nvSpPr>
        <p:spPr/>
        <p:txBody>
          <a:bodyPr/>
          <a:lstStyle/>
          <a:p>
            <a:fld id="{9A77E860-2661-4B1C-B793-21C75596AB05}" type="slidenum">
              <a:t>12</a:t>
            </a:fld>
            <a:endParaRPr lang="en-US"/>
          </a:p>
        </p:txBody>
      </p:sp>
    </p:spTree>
    <p:extLst>
      <p:ext uri="{BB962C8B-B14F-4D97-AF65-F5344CB8AC3E}">
        <p14:creationId xmlns:p14="http://schemas.microsoft.com/office/powerpoint/2010/main" val="1619254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Responding quickly to an overdose is critical in saving a life. Housing staff should call 911 immediately, administer Narcan if available, and provide care until emergency responders arrive.</a:t>
            </a:r>
          </a:p>
        </p:txBody>
      </p:sp>
      <p:sp>
        <p:nvSpPr>
          <p:cNvPr id="4" name="Slide Number Placeholder 3"/>
          <p:cNvSpPr>
            <a:spLocks noGrp="1"/>
          </p:cNvSpPr>
          <p:nvPr>
            <p:ph type="sldNum" sz="quarter" idx="5"/>
          </p:nvPr>
        </p:nvSpPr>
        <p:spPr/>
        <p:txBody>
          <a:bodyPr/>
          <a:lstStyle/>
          <a:p>
            <a:fld id="{9A77E860-2661-4B1C-B793-21C75596AB05}" type="slidenum">
              <a:t>13</a:t>
            </a:fld>
            <a:endParaRPr lang="en-US"/>
          </a:p>
        </p:txBody>
      </p:sp>
    </p:spTree>
    <p:extLst>
      <p:ext uri="{BB962C8B-B14F-4D97-AF65-F5344CB8AC3E}">
        <p14:creationId xmlns:p14="http://schemas.microsoft.com/office/powerpoint/2010/main" val="2235292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Administering Narcan is a simple process, but it is important to follow the correct steps to ensure that the medication works effectively.</a:t>
            </a:r>
          </a:p>
        </p:txBody>
      </p:sp>
      <p:sp>
        <p:nvSpPr>
          <p:cNvPr id="4" name="Slide Number Placeholder 3"/>
          <p:cNvSpPr>
            <a:spLocks noGrp="1"/>
          </p:cNvSpPr>
          <p:nvPr>
            <p:ph type="sldNum" sz="quarter" idx="5"/>
          </p:nvPr>
        </p:nvSpPr>
        <p:spPr/>
        <p:txBody>
          <a:bodyPr/>
          <a:lstStyle/>
          <a:p>
            <a:fld id="{9A77E860-2661-4B1C-B793-21C75596AB05}" type="slidenum">
              <a:t>14</a:t>
            </a:fld>
            <a:endParaRPr lang="en-US"/>
          </a:p>
        </p:txBody>
      </p:sp>
    </p:spTree>
    <p:extLst>
      <p:ext uri="{BB962C8B-B14F-4D97-AF65-F5344CB8AC3E}">
        <p14:creationId xmlns:p14="http://schemas.microsoft.com/office/powerpoint/2010/main" val="1218080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administer Narcan, remove the device from its packaging, insert the nozzle into the nostril, and press the plunger. If no response is seen within 2-3 minutes, administer a second dose.</a:t>
            </a:r>
          </a:p>
        </p:txBody>
      </p:sp>
      <p:sp>
        <p:nvSpPr>
          <p:cNvPr id="4" name="Slide Number Placeholder 3"/>
          <p:cNvSpPr>
            <a:spLocks noGrp="1"/>
          </p:cNvSpPr>
          <p:nvPr>
            <p:ph type="sldNum" sz="quarter" idx="5"/>
          </p:nvPr>
        </p:nvSpPr>
        <p:spPr/>
        <p:txBody>
          <a:bodyPr/>
          <a:lstStyle/>
          <a:p>
            <a:fld id="{9A77E860-2661-4B1C-B793-21C75596AB05}" type="slidenum">
              <a:t>15</a:t>
            </a:fld>
            <a:endParaRPr lang="en-US"/>
          </a:p>
        </p:txBody>
      </p:sp>
    </p:spTree>
    <p:extLst>
      <p:ext uri="{BB962C8B-B14F-4D97-AF65-F5344CB8AC3E}">
        <p14:creationId xmlns:p14="http://schemas.microsoft.com/office/powerpoint/2010/main" val="3836575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 dose of Narcan is 4mg, but the appropriate dose may vary depending on the individual. Housing staff should be trained to administer the correct dose and frequency of Narcan.</a:t>
            </a:r>
          </a:p>
        </p:txBody>
      </p:sp>
      <p:sp>
        <p:nvSpPr>
          <p:cNvPr id="4" name="Slide Number Placeholder 3"/>
          <p:cNvSpPr>
            <a:spLocks noGrp="1"/>
          </p:cNvSpPr>
          <p:nvPr>
            <p:ph type="sldNum" sz="quarter" idx="5"/>
          </p:nvPr>
        </p:nvSpPr>
        <p:spPr/>
        <p:txBody>
          <a:bodyPr/>
          <a:lstStyle/>
          <a:p>
            <a:fld id="{9A77E860-2661-4B1C-B793-21C75596AB05}" type="slidenum">
              <a:t>17</a:t>
            </a:fld>
            <a:endParaRPr lang="en-US"/>
          </a:p>
        </p:txBody>
      </p:sp>
    </p:spTree>
    <p:extLst>
      <p:ext uri="{BB962C8B-B14F-4D97-AF65-F5344CB8AC3E}">
        <p14:creationId xmlns:p14="http://schemas.microsoft.com/office/powerpoint/2010/main" val="257962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administering Narcan, it is important to provide care to the individual until emergency responders arrive. This can include monitoring their breathing and heart rate and keeping them calm and comfortable.</a:t>
            </a:r>
          </a:p>
        </p:txBody>
      </p:sp>
      <p:sp>
        <p:nvSpPr>
          <p:cNvPr id="4" name="Slide Number Placeholder 3"/>
          <p:cNvSpPr>
            <a:spLocks noGrp="1"/>
          </p:cNvSpPr>
          <p:nvPr>
            <p:ph type="sldNum" sz="quarter" idx="5"/>
          </p:nvPr>
        </p:nvSpPr>
        <p:spPr/>
        <p:txBody>
          <a:bodyPr/>
          <a:lstStyle/>
          <a:p>
            <a:fld id="{9A77E860-2661-4B1C-B793-21C75596AB05}" type="slidenum">
              <a:t>18</a:t>
            </a:fld>
            <a:endParaRPr lang="en-US"/>
          </a:p>
        </p:txBody>
      </p:sp>
    </p:spTree>
    <p:extLst>
      <p:ext uri="{BB962C8B-B14F-4D97-AF65-F5344CB8AC3E}">
        <p14:creationId xmlns:p14="http://schemas.microsoft.com/office/powerpoint/2010/main" val="1523230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Legal and safety considerations are important when administering Narcan. Housing staff should be aware of the legal protections for Narcan use, follow safety precautions during and after administration, and report and document incidents.</a:t>
            </a:r>
          </a:p>
        </p:txBody>
      </p:sp>
      <p:sp>
        <p:nvSpPr>
          <p:cNvPr id="4" name="Slide Number Placeholder 3"/>
          <p:cNvSpPr>
            <a:spLocks noGrp="1"/>
          </p:cNvSpPr>
          <p:nvPr>
            <p:ph type="sldNum" sz="quarter" idx="5"/>
          </p:nvPr>
        </p:nvSpPr>
        <p:spPr/>
        <p:txBody>
          <a:bodyPr/>
          <a:lstStyle/>
          <a:p>
            <a:fld id="{9A77E860-2661-4B1C-B793-21C75596AB05}" type="slidenum">
              <a:t>19</a:t>
            </a:fld>
            <a:endParaRPr lang="en-US"/>
          </a:p>
        </p:txBody>
      </p:sp>
    </p:spTree>
    <p:extLst>
      <p:ext uri="{BB962C8B-B14F-4D97-AF65-F5344CB8AC3E}">
        <p14:creationId xmlns:p14="http://schemas.microsoft.com/office/powerpoint/2010/main" val="1693828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use is protected by Good Samaritan laws in many states, which provide immunity from prosecution for drug-related offenses when calling for help or administering Narcan in an emergency.</a:t>
            </a:r>
          </a:p>
        </p:txBody>
      </p:sp>
      <p:sp>
        <p:nvSpPr>
          <p:cNvPr id="4" name="Slide Number Placeholder 3"/>
          <p:cNvSpPr>
            <a:spLocks noGrp="1"/>
          </p:cNvSpPr>
          <p:nvPr>
            <p:ph type="sldNum" sz="quarter" idx="5"/>
          </p:nvPr>
        </p:nvSpPr>
        <p:spPr/>
        <p:txBody>
          <a:bodyPr/>
          <a:lstStyle/>
          <a:p>
            <a:fld id="{9A77E860-2661-4B1C-B793-21C75596AB05}" type="slidenum">
              <a:t>20</a:t>
            </a:fld>
            <a:endParaRPr lang="en-US"/>
          </a:p>
        </p:txBody>
      </p:sp>
    </p:spTree>
    <p:extLst>
      <p:ext uri="{BB962C8B-B14F-4D97-AF65-F5344CB8AC3E}">
        <p14:creationId xmlns:p14="http://schemas.microsoft.com/office/powerpoint/2010/main" val="40231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is a public health emergency that has impacted communities across the country, including housing facilities. It is important for housing staff to understand the scope of the crisis and the need for intervention and training.</a:t>
            </a:r>
          </a:p>
        </p:txBody>
      </p:sp>
      <p:sp>
        <p:nvSpPr>
          <p:cNvPr id="4" name="Slide Number Placeholder 3"/>
          <p:cNvSpPr>
            <a:spLocks noGrp="1"/>
          </p:cNvSpPr>
          <p:nvPr>
            <p:ph type="sldNum" sz="quarter" idx="5"/>
          </p:nvPr>
        </p:nvSpPr>
        <p:spPr/>
        <p:txBody>
          <a:bodyPr/>
          <a:lstStyle/>
          <a:p>
            <a:fld id="{9A77E860-2661-4B1C-B793-21C75596AB05}" type="slidenum">
              <a:t>2</a:t>
            </a:fld>
            <a:endParaRPr lang="en-US"/>
          </a:p>
        </p:txBody>
      </p:sp>
    </p:spTree>
    <p:extLst>
      <p:ext uri="{BB962C8B-B14F-4D97-AF65-F5344CB8AC3E}">
        <p14:creationId xmlns:p14="http://schemas.microsoft.com/office/powerpoint/2010/main" val="409766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Housing staff should follow safety precautions when administering Narcan, including wearing gloves and disposing of the device safely. After administration, it is important to monitor the individual and provide post-overdose care.</a:t>
            </a:r>
          </a:p>
        </p:txBody>
      </p:sp>
      <p:sp>
        <p:nvSpPr>
          <p:cNvPr id="4" name="Slide Number Placeholder 3"/>
          <p:cNvSpPr>
            <a:spLocks noGrp="1"/>
          </p:cNvSpPr>
          <p:nvPr>
            <p:ph type="sldNum" sz="quarter" idx="5"/>
          </p:nvPr>
        </p:nvSpPr>
        <p:spPr/>
        <p:txBody>
          <a:bodyPr/>
          <a:lstStyle/>
          <a:p>
            <a:fld id="{9A77E860-2661-4B1C-B793-21C75596AB05}" type="slidenum">
              <a:t>21</a:t>
            </a:fld>
            <a:endParaRPr lang="en-US"/>
          </a:p>
        </p:txBody>
      </p:sp>
    </p:spTree>
    <p:extLst>
      <p:ext uri="{BB962C8B-B14F-4D97-AF65-F5344CB8AC3E}">
        <p14:creationId xmlns:p14="http://schemas.microsoft.com/office/powerpoint/2010/main" val="2500968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is a public health emergency that has impacted communities across the country, including housing facilities. It is important for housing staff to understand the scope of the crisis and the need for intervention and training.</a:t>
            </a:r>
          </a:p>
        </p:txBody>
      </p:sp>
      <p:sp>
        <p:nvSpPr>
          <p:cNvPr id="4" name="Slide Number Placeholder 3"/>
          <p:cNvSpPr>
            <a:spLocks noGrp="1"/>
          </p:cNvSpPr>
          <p:nvPr>
            <p:ph type="sldNum" sz="quarter" idx="5"/>
          </p:nvPr>
        </p:nvSpPr>
        <p:spPr/>
        <p:txBody>
          <a:bodyPr/>
          <a:lstStyle/>
          <a:p>
            <a:fld id="{9A77E860-2661-4B1C-B793-21C75596AB05}" type="slidenum">
              <a:t>22</a:t>
            </a:fld>
            <a:endParaRPr lang="en-US"/>
          </a:p>
        </p:txBody>
      </p:sp>
    </p:spTree>
    <p:extLst>
      <p:ext uri="{BB962C8B-B14F-4D97-AF65-F5344CB8AC3E}">
        <p14:creationId xmlns:p14="http://schemas.microsoft.com/office/powerpoint/2010/main" val="2939477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by discussing the opioid epidemic and its impact on housing facilities and communities. Then, we will introduce Narcan, a medication that can reverse opioid overdose. We will explore how to recognize an overdose, administer Narcan, and ensure legal and safety considerations. Finally, we will offer ongoing support and resources for staff.</a:t>
            </a:r>
          </a:p>
        </p:txBody>
      </p:sp>
      <p:sp>
        <p:nvSpPr>
          <p:cNvPr id="4" name="Slide Number Placeholder 3"/>
          <p:cNvSpPr>
            <a:spLocks noGrp="1"/>
          </p:cNvSpPr>
          <p:nvPr>
            <p:ph type="sldNum" sz="quarter" idx="5"/>
          </p:nvPr>
        </p:nvSpPr>
        <p:spPr/>
        <p:txBody>
          <a:bodyPr/>
          <a:lstStyle/>
          <a:p>
            <a:fld id="{9A77E860-2661-4B1C-B793-21C75596AB05}" type="slidenum">
              <a:t>23</a:t>
            </a:fld>
            <a:endParaRPr lang="en-US"/>
          </a:p>
        </p:txBody>
      </p:sp>
    </p:spTree>
    <p:extLst>
      <p:ext uri="{BB962C8B-B14F-4D97-AF65-F5344CB8AC3E}">
        <p14:creationId xmlns:p14="http://schemas.microsoft.com/office/powerpoint/2010/main" val="3823157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Ongoing support and resources are necessary in addressing the opioid epidemic and ensuring that housing staff are prepared to respond to overdoses. These can include access to Narcan and supplies, training and refreshers for staff, and community resources and support networks.</a:t>
            </a:r>
          </a:p>
        </p:txBody>
      </p:sp>
      <p:sp>
        <p:nvSpPr>
          <p:cNvPr id="4" name="Slide Number Placeholder 3"/>
          <p:cNvSpPr>
            <a:spLocks noGrp="1"/>
          </p:cNvSpPr>
          <p:nvPr>
            <p:ph type="sldNum" sz="quarter" idx="5"/>
          </p:nvPr>
        </p:nvSpPr>
        <p:spPr/>
        <p:txBody>
          <a:bodyPr/>
          <a:lstStyle/>
          <a:p>
            <a:fld id="{9A77E860-2661-4B1C-B793-21C75596AB05}" type="slidenum">
              <a:t>26</a:t>
            </a:fld>
            <a:endParaRPr lang="en-US"/>
          </a:p>
        </p:txBody>
      </p:sp>
    </p:spTree>
    <p:extLst>
      <p:ext uri="{BB962C8B-B14F-4D97-AF65-F5344CB8AC3E}">
        <p14:creationId xmlns:p14="http://schemas.microsoft.com/office/powerpoint/2010/main" val="3884271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and related supplies can be obtained through various sources, including pharmacies, healthcare providers, and community organizations. Housing staff should be aware of the resources available to them.</a:t>
            </a:r>
          </a:p>
        </p:txBody>
      </p:sp>
      <p:sp>
        <p:nvSpPr>
          <p:cNvPr id="4" name="Slide Number Placeholder 3"/>
          <p:cNvSpPr>
            <a:spLocks noGrp="1"/>
          </p:cNvSpPr>
          <p:nvPr>
            <p:ph type="sldNum" sz="quarter" idx="5"/>
          </p:nvPr>
        </p:nvSpPr>
        <p:spPr/>
        <p:txBody>
          <a:bodyPr/>
          <a:lstStyle/>
          <a:p>
            <a:fld id="{9A77E860-2661-4B1C-B793-21C75596AB05}" type="slidenum">
              <a:t>27</a:t>
            </a:fld>
            <a:endParaRPr lang="en-US"/>
          </a:p>
        </p:txBody>
      </p:sp>
    </p:spTree>
    <p:extLst>
      <p:ext uri="{BB962C8B-B14F-4D97-AF65-F5344CB8AC3E}">
        <p14:creationId xmlns:p14="http://schemas.microsoft.com/office/powerpoint/2010/main" val="3303675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Training and refreshers for staff are essential in ensuring that they are knowledgeable and prepared to respond to overdoses. Housing facilities should provide ongoing training and refresher courses for staff.</a:t>
            </a:r>
          </a:p>
        </p:txBody>
      </p:sp>
      <p:sp>
        <p:nvSpPr>
          <p:cNvPr id="4" name="Slide Number Placeholder 3"/>
          <p:cNvSpPr>
            <a:spLocks noGrp="1"/>
          </p:cNvSpPr>
          <p:nvPr>
            <p:ph type="sldNum" sz="quarter" idx="5"/>
          </p:nvPr>
        </p:nvSpPr>
        <p:spPr/>
        <p:txBody>
          <a:bodyPr/>
          <a:lstStyle/>
          <a:p>
            <a:fld id="{9A77E860-2661-4B1C-B793-21C75596AB05}" type="slidenum">
              <a:t>28</a:t>
            </a:fld>
            <a:endParaRPr lang="en-US"/>
          </a:p>
        </p:txBody>
      </p:sp>
    </p:spTree>
    <p:extLst>
      <p:ext uri="{BB962C8B-B14F-4D97-AF65-F5344CB8AC3E}">
        <p14:creationId xmlns:p14="http://schemas.microsoft.com/office/powerpoint/2010/main" val="930030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resources and support networks can provide additional support and resources for housing staff and residents. These can include counseling services, peer support groups, and harm reduction programs.</a:t>
            </a:r>
          </a:p>
        </p:txBody>
      </p:sp>
      <p:sp>
        <p:nvSpPr>
          <p:cNvPr id="4" name="Slide Number Placeholder 3"/>
          <p:cNvSpPr>
            <a:spLocks noGrp="1"/>
          </p:cNvSpPr>
          <p:nvPr>
            <p:ph type="sldNum" sz="quarter" idx="5"/>
          </p:nvPr>
        </p:nvSpPr>
        <p:spPr/>
        <p:txBody>
          <a:bodyPr/>
          <a:lstStyle/>
          <a:p>
            <a:fld id="{9A77E860-2661-4B1C-B793-21C75596AB05}" type="slidenum">
              <a:t>29</a:t>
            </a:fld>
            <a:endParaRPr lang="en-US"/>
          </a:p>
        </p:txBody>
      </p:sp>
    </p:spTree>
    <p:extLst>
      <p:ext uri="{BB962C8B-B14F-4D97-AF65-F5344CB8AC3E}">
        <p14:creationId xmlns:p14="http://schemas.microsoft.com/office/powerpoint/2010/main" val="2936914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training is critical in addressing the opioid epidemic and saving lives. Housing staff have a vital role to play in identifying and responding to overdoses, and their knowledge and preparedness can make all the difference. By understanding the opioid crisis, introducing Narcan, recognizing overdose, administering Narcan, ensuring legal and safety considerations, and providing ongoing support and resources, housing staff can help to save lives.</a:t>
            </a:r>
          </a:p>
        </p:txBody>
      </p:sp>
      <p:sp>
        <p:nvSpPr>
          <p:cNvPr id="4" name="Slide Number Placeholder 3"/>
          <p:cNvSpPr>
            <a:spLocks noGrp="1"/>
          </p:cNvSpPr>
          <p:nvPr>
            <p:ph type="sldNum" sz="quarter" idx="5"/>
          </p:nvPr>
        </p:nvSpPr>
        <p:spPr/>
        <p:txBody>
          <a:bodyPr/>
          <a:lstStyle/>
          <a:p>
            <a:fld id="{9A77E860-2661-4B1C-B793-21C75596AB05}" type="slidenum">
              <a:t>30</a:t>
            </a:fld>
            <a:endParaRPr lang="en-US"/>
          </a:p>
        </p:txBody>
      </p:sp>
    </p:spTree>
    <p:extLst>
      <p:ext uri="{BB962C8B-B14F-4D97-AF65-F5344CB8AC3E}">
        <p14:creationId xmlns:p14="http://schemas.microsoft.com/office/powerpoint/2010/main" val="2639301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refers to the widespread misuse and addiction to prescription painkillers and illegal opioids. It has resulted in a dramatic increase in overdose deaths and has devastated families and communities.</a:t>
            </a:r>
          </a:p>
        </p:txBody>
      </p:sp>
      <p:sp>
        <p:nvSpPr>
          <p:cNvPr id="4" name="Slide Number Placeholder 3"/>
          <p:cNvSpPr>
            <a:spLocks noGrp="1"/>
          </p:cNvSpPr>
          <p:nvPr>
            <p:ph type="sldNum" sz="quarter" idx="5"/>
          </p:nvPr>
        </p:nvSpPr>
        <p:spPr/>
        <p:txBody>
          <a:bodyPr/>
          <a:lstStyle/>
          <a:p>
            <a:fld id="{9A77E860-2661-4B1C-B793-21C75596AB05}" type="slidenum">
              <a:t>3</a:t>
            </a:fld>
            <a:endParaRPr lang="en-US"/>
          </a:p>
        </p:txBody>
      </p:sp>
    </p:spTree>
    <p:extLst>
      <p:ext uri="{BB962C8B-B14F-4D97-AF65-F5344CB8AC3E}">
        <p14:creationId xmlns:p14="http://schemas.microsoft.com/office/powerpoint/2010/main" val="270172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opioid epidemic has had a significant impact on housing facilities, with an increase in overdose deaths and related health problems. Housing staff need to be prepared to respond to an overdose and provide support to residents.</a:t>
            </a:r>
          </a:p>
        </p:txBody>
      </p:sp>
      <p:sp>
        <p:nvSpPr>
          <p:cNvPr id="4" name="Slide Number Placeholder 3"/>
          <p:cNvSpPr>
            <a:spLocks noGrp="1"/>
          </p:cNvSpPr>
          <p:nvPr>
            <p:ph type="sldNum" sz="quarter" idx="5"/>
          </p:nvPr>
        </p:nvSpPr>
        <p:spPr/>
        <p:txBody>
          <a:bodyPr/>
          <a:lstStyle/>
          <a:p>
            <a:fld id="{9A77E860-2661-4B1C-B793-21C75596AB05}" type="slidenum">
              <a:t>4</a:t>
            </a:fld>
            <a:endParaRPr lang="en-US"/>
          </a:p>
        </p:txBody>
      </p:sp>
    </p:spTree>
    <p:extLst>
      <p:ext uri="{BB962C8B-B14F-4D97-AF65-F5344CB8AC3E}">
        <p14:creationId xmlns:p14="http://schemas.microsoft.com/office/powerpoint/2010/main" val="41749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Intervention and training are critical in addressing the opioid epidemic and saving lives. Housing staff can play a vital role in identifying and responding to overdoses, and Narcan training is essential in ensuring that staff are prepared to act.</a:t>
            </a:r>
          </a:p>
        </p:txBody>
      </p:sp>
      <p:sp>
        <p:nvSpPr>
          <p:cNvPr id="4" name="Slide Number Placeholder 3"/>
          <p:cNvSpPr>
            <a:spLocks noGrp="1"/>
          </p:cNvSpPr>
          <p:nvPr>
            <p:ph type="sldNum" sz="quarter" idx="5"/>
          </p:nvPr>
        </p:nvSpPr>
        <p:spPr/>
        <p:txBody>
          <a:bodyPr/>
          <a:lstStyle/>
          <a:p>
            <a:fld id="{9A77E860-2661-4B1C-B793-21C75596AB05}" type="slidenum">
              <a:t>5</a:t>
            </a:fld>
            <a:endParaRPr lang="en-US"/>
          </a:p>
        </p:txBody>
      </p:sp>
    </p:spTree>
    <p:extLst>
      <p:ext uri="{BB962C8B-B14F-4D97-AF65-F5344CB8AC3E}">
        <p14:creationId xmlns:p14="http://schemas.microsoft.com/office/powerpoint/2010/main" val="80620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is a medication that can reverse opioid overdose and save lives. It is a vital tool in the fight against the opioid epidemic, and housing staff should be knowledgeable about its use and administration.</a:t>
            </a:r>
          </a:p>
        </p:txBody>
      </p:sp>
      <p:sp>
        <p:nvSpPr>
          <p:cNvPr id="4" name="Slide Number Placeholder 3"/>
          <p:cNvSpPr>
            <a:spLocks noGrp="1"/>
          </p:cNvSpPr>
          <p:nvPr>
            <p:ph type="sldNum" sz="quarter" idx="5"/>
          </p:nvPr>
        </p:nvSpPr>
        <p:spPr/>
        <p:txBody>
          <a:bodyPr/>
          <a:lstStyle/>
          <a:p>
            <a:fld id="{9A77E860-2661-4B1C-B793-21C75596AB05}" type="slidenum">
              <a:t>6</a:t>
            </a:fld>
            <a:endParaRPr lang="en-US"/>
          </a:p>
        </p:txBody>
      </p:sp>
    </p:spTree>
    <p:extLst>
      <p:ext uri="{BB962C8B-B14F-4D97-AF65-F5344CB8AC3E}">
        <p14:creationId xmlns:p14="http://schemas.microsoft.com/office/powerpoint/2010/main" val="230792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is a brand name for Naloxone, a medication that can quickly reverse the effects of an opioid overdose. It works by binding to the same receptors in the brain as opioids, reversing the effects of the overdose.</a:t>
            </a:r>
          </a:p>
        </p:txBody>
      </p:sp>
      <p:sp>
        <p:nvSpPr>
          <p:cNvPr id="4" name="Slide Number Placeholder 3"/>
          <p:cNvSpPr>
            <a:spLocks noGrp="1"/>
          </p:cNvSpPr>
          <p:nvPr>
            <p:ph type="sldNum" sz="quarter" idx="5"/>
          </p:nvPr>
        </p:nvSpPr>
        <p:spPr/>
        <p:txBody>
          <a:bodyPr/>
          <a:lstStyle/>
          <a:p>
            <a:fld id="{9A77E860-2661-4B1C-B793-21C75596AB05}" type="slidenum">
              <a:t>7</a:t>
            </a:fld>
            <a:endParaRPr lang="en-US"/>
          </a:p>
        </p:txBody>
      </p:sp>
    </p:spTree>
    <p:extLst>
      <p:ext uri="{BB962C8B-B14F-4D97-AF65-F5344CB8AC3E}">
        <p14:creationId xmlns:p14="http://schemas.microsoft.com/office/powerpoint/2010/main" val="323126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works by blocking the effects of opioids in the brain and restoring normal breathing. It can quickly reverse an overdose and save a life.</a:t>
            </a:r>
          </a:p>
        </p:txBody>
      </p:sp>
      <p:sp>
        <p:nvSpPr>
          <p:cNvPr id="4" name="Slide Number Placeholder 3"/>
          <p:cNvSpPr>
            <a:spLocks noGrp="1"/>
          </p:cNvSpPr>
          <p:nvPr>
            <p:ph type="sldNum" sz="quarter" idx="5"/>
          </p:nvPr>
        </p:nvSpPr>
        <p:spPr/>
        <p:txBody>
          <a:bodyPr/>
          <a:lstStyle/>
          <a:p>
            <a:fld id="{9A77E860-2661-4B1C-B793-21C75596AB05}" type="slidenum">
              <a:t>8</a:t>
            </a:fld>
            <a:endParaRPr lang="en-US"/>
          </a:p>
        </p:txBody>
      </p:sp>
    </p:spTree>
    <p:extLst>
      <p:ext uri="{BB962C8B-B14F-4D97-AF65-F5344CB8AC3E}">
        <p14:creationId xmlns:p14="http://schemas.microsoft.com/office/powerpoint/2010/main" val="196200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Narcan is available in several forms, including nasal spray, injectable, and auto-injectable devices. Housing staff should be aware of the different forms of Narcan and how to use them.</a:t>
            </a:r>
          </a:p>
        </p:txBody>
      </p:sp>
      <p:sp>
        <p:nvSpPr>
          <p:cNvPr id="4" name="Slide Number Placeholder 3"/>
          <p:cNvSpPr>
            <a:spLocks noGrp="1"/>
          </p:cNvSpPr>
          <p:nvPr>
            <p:ph type="sldNum" sz="quarter" idx="5"/>
          </p:nvPr>
        </p:nvSpPr>
        <p:spPr/>
        <p:txBody>
          <a:bodyPr/>
          <a:lstStyle/>
          <a:p>
            <a:fld id="{9A77E860-2661-4B1C-B793-21C75596AB05}" type="slidenum">
              <a:t>9</a:t>
            </a:fld>
            <a:endParaRPr lang="en-US"/>
          </a:p>
        </p:txBody>
      </p:sp>
    </p:spTree>
    <p:extLst>
      <p:ext uri="{BB962C8B-B14F-4D97-AF65-F5344CB8AC3E}">
        <p14:creationId xmlns:p14="http://schemas.microsoft.com/office/powerpoint/2010/main" val="2139356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1/29/2025</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12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1/29/2025</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25481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1/29/2025</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1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1/29/2025</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6482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1/29/2025</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13885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1/29/2025</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07375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1/29/2025</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02262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1/29/2025</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30505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1/29/2025</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45172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1/29/2025</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9333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1/29/2025</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148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1/29/2025</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45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13.mp3"/><Relationship Id="rId7"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14.mp3"/><Relationship Id="rId5" Type="http://schemas.microsoft.com/office/2007/relationships/media" Target="../media/media14.mp3"/><Relationship Id="rId10" Type="http://schemas.openxmlformats.org/officeDocument/2006/relationships/image" Target="../media/image2.png"/><Relationship Id="rId4" Type="http://schemas.openxmlformats.org/officeDocument/2006/relationships/audio" Target="../media/media13.mp3"/><Relationship Id="rId9"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7.mp3"/><Relationship Id="rId7" Type="http://schemas.openxmlformats.org/officeDocument/2006/relationships/image" Target="../media/image12.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audio" Target="../media/media17.mp3"/></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xa7X00_QKWk?feature=oembe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9.mp3"/><Relationship Id="rId7" Type="http://schemas.openxmlformats.org/officeDocument/2006/relationships/image" Target="../media/image14.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audio" Target="../media/media19.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3.mp3"/><Relationship Id="rId7" Type="http://schemas.openxmlformats.org/officeDocument/2006/relationships/image" Target="../media/image17.jpe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audio" Target="../media/media23.mp3"/></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27.mp3"/><Relationship Id="rId13" Type="http://schemas.openxmlformats.org/officeDocument/2006/relationships/image" Target="../media/image2.png"/><Relationship Id="rId3" Type="http://schemas.microsoft.com/office/2007/relationships/media" Target="../media/media25.mp3"/><Relationship Id="rId7" Type="http://schemas.microsoft.com/office/2007/relationships/media" Target="../media/media27.mp3"/><Relationship Id="rId12" Type="http://schemas.openxmlformats.org/officeDocument/2006/relationships/hyperlink" Target="https://www.foundsf.org/index.php?title=Needle_Exchange_in_San_Francisco" TargetMode="Externa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6.mp3"/><Relationship Id="rId11" Type="http://schemas.openxmlformats.org/officeDocument/2006/relationships/image" Target="../media/image18.jpeg"/><Relationship Id="rId5" Type="http://schemas.microsoft.com/office/2007/relationships/media" Target="../media/media26.mp3"/><Relationship Id="rId10" Type="http://schemas.openxmlformats.org/officeDocument/2006/relationships/notesSlide" Target="../notesSlides/notesSlide22.xml"/><Relationship Id="rId4" Type="http://schemas.openxmlformats.org/officeDocument/2006/relationships/audio" Target="../media/media25.mp3"/><Relationship Id="rId9"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Hjy9uiGMnKM?feature=oembed" TargetMode="External"/></Relationships>
</file>

<file path=ppt/slides/_rels/slide25.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2.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0.jpeg"/><Relationship Id="rId5" Type="http://schemas.openxmlformats.org/officeDocument/2006/relationships/slideLayout" Target="../slideLayouts/slideLayout4.xml"/><Relationship Id="rId4" Type="http://schemas.openxmlformats.org/officeDocument/2006/relationships/audio" Target="../media/media29.mp3"/></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31.mp3"/><Relationship Id="rId7"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audio" Target="../media/media32.mp3"/><Relationship Id="rId5" Type="http://schemas.microsoft.com/office/2007/relationships/media" Target="../media/media32.mp3"/><Relationship Id="rId10" Type="http://schemas.openxmlformats.org/officeDocument/2006/relationships/image" Target="../media/image2.png"/><Relationship Id="rId4" Type="http://schemas.openxmlformats.org/officeDocument/2006/relationships/audio" Target="../media/media31.mp3"/><Relationship Id="rId9"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p3"/><Relationship Id="rId7" Type="http://schemas.openxmlformats.org/officeDocument/2006/relationships/image" Target="../media/image3.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audio" Target="../media/media3.mp3"/></Relationships>
</file>

<file path=ppt/slides/_rels/slide30.xml.rels><?xml version="1.0" encoding="UTF-8" standalone="yes"?>
<Relationships xmlns="http://schemas.openxmlformats.org/package/2006/relationships"><Relationship Id="rId8" Type="http://schemas.openxmlformats.org/officeDocument/2006/relationships/audio" Target="../media/media38.mp3"/><Relationship Id="rId13" Type="http://schemas.openxmlformats.org/officeDocument/2006/relationships/diagramQuickStyle" Target="../diagrams/quickStyle1.xml"/><Relationship Id="rId3" Type="http://schemas.microsoft.com/office/2007/relationships/media" Target="../media/media36.mp3"/><Relationship Id="rId7" Type="http://schemas.microsoft.com/office/2007/relationships/media" Target="../media/media38.mp3"/><Relationship Id="rId12" Type="http://schemas.openxmlformats.org/officeDocument/2006/relationships/diagramLayout" Target="../diagrams/layout1.xml"/><Relationship Id="rId2" Type="http://schemas.openxmlformats.org/officeDocument/2006/relationships/audio" Target="../media/media35.mp3"/><Relationship Id="rId16" Type="http://schemas.openxmlformats.org/officeDocument/2006/relationships/image" Target="../media/image2.png"/><Relationship Id="rId1" Type="http://schemas.microsoft.com/office/2007/relationships/media" Target="../media/media35.mp3"/><Relationship Id="rId6" Type="http://schemas.openxmlformats.org/officeDocument/2006/relationships/audio" Target="../media/media37.mp3"/><Relationship Id="rId11" Type="http://schemas.openxmlformats.org/officeDocument/2006/relationships/diagramData" Target="../diagrams/data1.xml"/><Relationship Id="rId5" Type="http://schemas.microsoft.com/office/2007/relationships/media" Target="../media/media37.mp3"/><Relationship Id="rId15" Type="http://schemas.microsoft.com/office/2007/relationships/diagramDrawing" Target="../diagrams/drawing1.xml"/><Relationship Id="rId10" Type="http://schemas.openxmlformats.org/officeDocument/2006/relationships/notesSlide" Target="../notesSlides/notesSlide27.xml"/><Relationship Id="rId4" Type="http://schemas.openxmlformats.org/officeDocument/2006/relationships/audio" Target="../media/media36.mp3"/><Relationship Id="rId9" Type="http://schemas.openxmlformats.org/officeDocument/2006/relationships/slideLayout" Target="../slideLayouts/slideLayout2.xml"/><Relationship Id="rId14" Type="http://schemas.openxmlformats.org/officeDocument/2006/relationships/diagramColors" Target="../diagrams/colors1.xml"/></Relationships>
</file>

<file path=ppt/slides/_rels/slide31.xml.rels><?xml version="1.0" encoding="UTF-8" standalone="yes"?>
<Relationships xmlns="http://schemas.openxmlformats.org/package/2006/relationships"><Relationship Id="rId2" Type="http://schemas.openxmlformats.org/officeDocument/2006/relationships/hyperlink" Target="https://www.greaterops.org/forms/client-completion-of-trainin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9.mp3"/><Relationship Id="rId7"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5" Type="http://schemas.microsoft.com/office/2007/relationships/media" Target="../media/media10.mp3"/><Relationship Id="rId10" Type="http://schemas.openxmlformats.org/officeDocument/2006/relationships/image" Target="../media/image2.png"/><Relationship Id="rId4" Type="http://schemas.openxmlformats.org/officeDocument/2006/relationships/audio" Target="../media/media9.mp3"/><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tor holding capsule">
            <a:extLst>
              <a:ext uri="{FF2B5EF4-FFF2-40B4-BE49-F238E27FC236}">
                <a16:creationId xmlns:a16="http://schemas.microsoft.com/office/drawing/2014/main" id="{CB8C01B9-2F3F-4BA7-B645-17E491EAFF25}"/>
              </a:ext>
            </a:extLst>
          </p:cNvPr>
          <p:cNvPicPr>
            <a:picLocks noChangeAspect="1"/>
          </p:cNvPicPr>
          <p:nvPr/>
        </p:nvPicPr>
        <p:blipFill>
          <a:blip r:embed="rId5"/>
          <a:srcRect l="12796" r="23514" b="1"/>
          <a:stretch/>
        </p:blipFill>
        <p:spPr>
          <a:xfrm>
            <a:off x="525664" y="508090"/>
            <a:ext cx="5570336" cy="5837913"/>
          </a:xfrm>
          <a:prstGeom prst="rect">
            <a:avLst/>
          </a:prstGeom>
        </p:spPr>
      </p:pic>
      <p:sp>
        <p:nvSpPr>
          <p:cNvPr id="2" name="Title 1">
            <a:extLst>
              <a:ext uri="{FF2B5EF4-FFF2-40B4-BE49-F238E27FC236}">
                <a16:creationId xmlns:a16="http://schemas.microsoft.com/office/drawing/2014/main" id="{7EC8A1F1-3624-EFEC-78C0-4E4B1ADE3F0F}"/>
              </a:ext>
            </a:extLst>
          </p:cNvPr>
          <p:cNvSpPr>
            <a:spLocks noGrp="1"/>
          </p:cNvSpPr>
          <p:nvPr>
            <p:ph type="ctrTitle"/>
          </p:nvPr>
        </p:nvSpPr>
        <p:spPr>
          <a:xfrm>
            <a:off x="6699869" y="978407"/>
            <a:ext cx="4983480" cy="3976380"/>
          </a:xfrm>
        </p:spPr>
        <p:txBody>
          <a:bodyPr anchor="t">
            <a:normAutofit/>
          </a:bodyPr>
          <a:lstStyle/>
          <a:p>
            <a:pPr algn="ctr">
              <a:lnSpc>
                <a:spcPct val="90000"/>
              </a:lnSpc>
            </a:pPr>
            <a:r>
              <a:rPr lang="en-US" sz="2700" dirty="0"/>
              <a:t>Greater Opportunities for </a:t>
            </a:r>
            <a:br>
              <a:rPr lang="en-US" sz="2700" dirty="0"/>
            </a:br>
            <a:r>
              <a:rPr lang="en-US" sz="2700" dirty="0"/>
              <a:t>Broome and Chenango Inc.</a:t>
            </a:r>
            <a:br>
              <a:rPr lang="en-US" sz="2700" dirty="0"/>
            </a:br>
            <a:br>
              <a:rPr lang="en-US" sz="2700" dirty="0"/>
            </a:br>
            <a:r>
              <a:rPr lang="en-US" sz="4700" dirty="0">
                <a:solidFill>
                  <a:srgbClr val="00B0F0"/>
                </a:solidFill>
              </a:rPr>
              <a:t>Narcan Training : Saving Lives Amidst the Opioid Crisis</a:t>
            </a:r>
          </a:p>
        </p:txBody>
      </p:sp>
      <p:sp>
        <p:nvSpPr>
          <p:cNvPr id="3" name="Subtitle 2">
            <a:extLst>
              <a:ext uri="{FF2B5EF4-FFF2-40B4-BE49-F238E27FC236}">
                <a16:creationId xmlns:a16="http://schemas.microsoft.com/office/drawing/2014/main" id="{C97496FE-9992-7A49-AECB-0056E77A9226}"/>
              </a:ext>
            </a:extLst>
          </p:cNvPr>
          <p:cNvSpPr>
            <a:spLocks noGrp="1"/>
          </p:cNvSpPr>
          <p:nvPr>
            <p:ph type="subTitle" idx="1"/>
          </p:nvPr>
        </p:nvSpPr>
        <p:spPr>
          <a:xfrm>
            <a:off x="6699869" y="5275825"/>
            <a:ext cx="4983481" cy="1070177"/>
          </a:xfrm>
        </p:spPr>
        <p:txBody>
          <a:bodyPr anchor="t">
            <a:normAutofit/>
          </a:bodyPr>
          <a:lstStyle/>
          <a:p>
            <a:pPr algn="ctr"/>
            <a:r>
              <a:rPr lang="en-US" dirty="0"/>
              <a:t>Recognizing and Responding to an Opioid Overdose</a:t>
            </a:r>
          </a:p>
        </p:txBody>
      </p:sp>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493" y="508090"/>
            <a:ext cx="4983481"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1">
            <a:hlinkClick r:id="" action="ppaction://media"/>
            <a:extLst>
              <a:ext uri="{FF2B5EF4-FFF2-40B4-BE49-F238E27FC236}">
                <a16:creationId xmlns:a16="http://schemas.microsoft.com/office/drawing/2014/main" id="{94C5C945-D3C3-4DAF-AF9E-BEC53893D4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765" y="368807"/>
            <a:ext cx="609600" cy="609600"/>
          </a:xfrm>
          <a:prstGeom prst="rect">
            <a:avLst/>
          </a:prstGeom>
        </p:spPr>
      </p:pic>
    </p:spTree>
    <p:extLst>
      <p:ext uri="{BB962C8B-B14F-4D97-AF65-F5344CB8AC3E}">
        <p14:creationId xmlns:p14="http://schemas.microsoft.com/office/powerpoint/2010/main" val="39741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 presetClass="mediacall" presetSubtype="0" fill="hold" nodeType="withEffect">
                                  <p:stCondLst>
                                    <p:cond delay="2000"/>
                                  </p:stCondLst>
                                  <p:childTnLst>
                                    <p:cmd type="call" cmd="playFrom(0.0)">
                                      <p:cBhvr>
                                        <p:cTn id="12" dur="48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516D36A-E671-54F7-216F-92695676B94E}"/>
              </a:ext>
            </a:extLst>
          </p:cNvPr>
          <p:cNvSpPr>
            <a:spLocks noGrp="1"/>
          </p:cNvSpPr>
          <p:nvPr>
            <p:ph type="ctrTitle"/>
          </p:nvPr>
        </p:nvSpPr>
        <p:spPr>
          <a:xfrm>
            <a:off x="521208" y="1211766"/>
            <a:ext cx="7237052" cy="4727988"/>
          </a:xfrm>
        </p:spPr>
        <p:txBody>
          <a:bodyPr anchor="b">
            <a:normAutofit/>
          </a:bodyPr>
          <a:lstStyle/>
          <a:p>
            <a:r>
              <a:rPr lang="en-US" sz="7400"/>
              <a:t>Recognizing Opioid Overdose</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657973444"/>
      </p:ext>
    </p:extLst>
  </p:cSld>
  <p:clrMapOvr>
    <a:overrideClrMapping bg1="dk1" tx1="lt1" bg2="dk2" tx2="lt2" accent1="accent1" accent2="accent2" accent3="accent3" accent4="accent4" accent5="accent5" accent6="accent6" hlink="hlink" folHlink="folHlink"/>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Doctor sitting on a chair">
            <a:extLst>
              <a:ext uri="{FF2B5EF4-FFF2-40B4-BE49-F238E27FC236}">
                <a16:creationId xmlns:a16="http://schemas.microsoft.com/office/drawing/2014/main" id="{B4F503B4-6E17-46FF-90C5-E8AB9ACA5DBC}"/>
              </a:ext>
            </a:extLst>
          </p:cNvPr>
          <p:cNvPicPr>
            <a:picLocks noGrp="1" noChangeAspect="1"/>
          </p:cNvPicPr>
          <p:nvPr>
            <p:ph sz="half" idx="1"/>
          </p:nvPr>
        </p:nvPicPr>
        <p:blipFill>
          <a:blip r:embed="rId5"/>
          <a:srcRect t="10140" r="1" b="12561"/>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E78B6B60-2A85-CE34-4153-1D29F235087B}"/>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700"/>
              <a:t>Signs and Symptoms of an Overdose</a:t>
            </a:r>
          </a:p>
        </p:txBody>
      </p:sp>
      <p:sp>
        <p:nvSpPr>
          <p:cNvPr id="4" name="Content Placeholder 3">
            <a:extLst>
              <a:ext uri="{FF2B5EF4-FFF2-40B4-BE49-F238E27FC236}">
                <a16:creationId xmlns:a16="http://schemas.microsoft.com/office/drawing/2014/main" id="{7C74FAC0-5F57-BFB3-456A-8836537B24A9}"/>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293227" cy="4482371"/>
          </a:xfrm>
        </p:spPr>
        <p:txBody>
          <a:bodyPr>
            <a:normAutofit/>
          </a:bodyPr>
          <a:lstStyle/>
          <a:p>
            <a:pPr marL="0" indent="0">
              <a:spcBef>
                <a:spcPts val="2500"/>
              </a:spcBef>
              <a:buNone/>
            </a:pPr>
            <a:endParaRPr lang="en-US" sz="1400" b="1" dirty="0"/>
          </a:p>
          <a:p>
            <a:pPr marL="0" lvl="1" indent="0">
              <a:buNone/>
            </a:pPr>
            <a:r>
              <a:rPr lang="en-US" sz="2000" dirty="0"/>
              <a:t>The signs and symptoms of an overdose can include slowed or stopped breathing, blue lips or fingertips, and unresponsiveness.</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1">
            <a:hlinkClick r:id="" action="ppaction://media"/>
            <a:extLst>
              <a:ext uri="{FF2B5EF4-FFF2-40B4-BE49-F238E27FC236}">
                <a16:creationId xmlns:a16="http://schemas.microsoft.com/office/drawing/2014/main" id="{2CE41FB7-DF12-473E-AE2D-9864E19453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864" y="277929"/>
            <a:ext cx="609600" cy="609600"/>
          </a:xfrm>
          <a:prstGeom prst="rect">
            <a:avLst/>
          </a:prstGeom>
        </p:spPr>
      </p:pic>
    </p:spTree>
    <p:extLst>
      <p:ext uri="{BB962C8B-B14F-4D97-AF65-F5344CB8AC3E}">
        <p14:creationId xmlns:p14="http://schemas.microsoft.com/office/powerpoint/2010/main" val="2574883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8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emale doctor holding several packs of medicine in hand">
            <a:extLst>
              <a:ext uri="{FF2B5EF4-FFF2-40B4-BE49-F238E27FC236}">
                <a16:creationId xmlns:a16="http://schemas.microsoft.com/office/drawing/2014/main" id="{C14C4E94-FA89-46D6-94D3-126D668AEEF2}"/>
              </a:ext>
            </a:extLst>
          </p:cNvPr>
          <p:cNvPicPr>
            <a:picLocks noGrp="1" noChangeAspect="1"/>
          </p:cNvPicPr>
          <p:nvPr>
            <p:ph sz="half" idx="1"/>
          </p:nvPr>
        </p:nvPicPr>
        <p:blipFill>
          <a:blip r:embed="rId9"/>
          <a:srcRect l="34039" r="17689"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8DE54CD7-8BB2-64A5-DBE9-B5C3435CF922}"/>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Risk Factors for Overdose</a:t>
            </a:r>
          </a:p>
        </p:txBody>
      </p:sp>
      <p:sp>
        <p:nvSpPr>
          <p:cNvPr id="4" name="Content Placeholder 3">
            <a:extLst>
              <a:ext uri="{FF2B5EF4-FFF2-40B4-BE49-F238E27FC236}">
                <a16:creationId xmlns:a16="http://schemas.microsoft.com/office/drawing/2014/main" id="{90EF7A4C-2C96-57AC-6296-BC912B31DE97}"/>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dirty="0"/>
              <a:t>History of Opioid Use</a:t>
            </a:r>
          </a:p>
          <a:p>
            <a:pPr marL="0" lvl="1" indent="0">
              <a:buNone/>
            </a:pPr>
            <a:r>
              <a:rPr lang="en-US" sz="1400" dirty="0"/>
              <a:t>Individuals with a history of opioid use are at greater risk for overdose, especially if they have a high tolerance to opioids.</a:t>
            </a:r>
          </a:p>
          <a:p>
            <a:pPr marL="0" indent="0">
              <a:spcBef>
                <a:spcPts val="2500"/>
              </a:spcBef>
              <a:buNone/>
            </a:pPr>
            <a:r>
              <a:rPr lang="en-US" sz="1400" b="1" dirty="0"/>
              <a:t>Using Alone</a:t>
            </a:r>
          </a:p>
          <a:p>
            <a:pPr marL="0" lvl="1" indent="0">
              <a:buNone/>
            </a:pPr>
            <a:r>
              <a:rPr lang="en-US" sz="1400" dirty="0"/>
              <a:t>Using opioids alone increases the risk of overdose as there is no one to administer naloxone in case of an emergency.</a:t>
            </a:r>
          </a:p>
          <a:p>
            <a:pPr marL="0" indent="0">
              <a:spcBef>
                <a:spcPts val="2500"/>
              </a:spcBef>
              <a:buNone/>
            </a:pPr>
            <a:r>
              <a:rPr lang="en-US" sz="1400" b="1" dirty="0"/>
              <a:t>High Dose of Opioids</a:t>
            </a:r>
          </a:p>
          <a:p>
            <a:pPr marL="0" lvl="1" indent="0">
              <a:buNone/>
            </a:pPr>
            <a:r>
              <a:rPr lang="en-US" sz="1400" dirty="0"/>
              <a:t>Using a high dose of opioids increases the risk of overdose, especially if the individual has a low tolerance to opioids.</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12">
            <a:hlinkClick r:id="" action="ppaction://media"/>
            <a:extLst>
              <a:ext uri="{FF2B5EF4-FFF2-40B4-BE49-F238E27FC236}">
                <a16:creationId xmlns:a16="http://schemas.microsoft.com/office/drawing/2014/main" id="{427FF156-1803-4D78-9FFE-D6DB7FD4D6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7553" y="203291"/>
            <a:ext cx="609600" cy="609600"/>
          </a:xfrm>
          <a:prstGeom prst="rect">
            <a:avLst/>
          </a:prstGeom>
        </p:spPr>
      </p:pic>
      <p:pic>
        <p:nvPicPr>
          <p:cNvPr id="6" name="slide 12 1">
            <a:hlinkClick r:id="" action="ppaction://media"/>
            <a:extLst>
              <a:ext uri="{FF2B5EF4-FFF2-40B4-BE49-F238E27FC236}">
                <a16:creationId xmlns:a16="http://schemas.microsoft.com/office/drawing/2014/main" id="{72981DDD-31F8-4C7F-9DC5-8A829F42A06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2244" y="203291"/>
            <a:ext cx="609600" cy="609600"/>
          </a:xfrm>
          <a:prstGeom prst="rect">
            <a:avLst/>
          </a:prstGeom>
        </p:spPr>
      </p:pic>
      <p:pic>
        <p:nvPicPr>
          <p:cNvPr id="7" name="slide 12 2">
            <a:hlinkClick r:id="" action="ppaction://media"/>
            <a:extLst>
              <a:ext uri="{FF2B5EF4-FFF2-40B4-BE49-F238E27FC236}">
                <a16:creationId xmlns:a16="http://schemas.microsoft.com/office/drawing/2014/main" id="{BF8886F6-3C68-445B-9E7F-5E58FB150A7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89899" y="250647"/>
            <a:ext cx="609600" cy="609600"/>
          </a:xfrm>
          <a:prstGeom prst="rect">
            <a:avLst/>
          </a:prstGeom>
        </p:spPr>
      </p:pic>
    </p:spTree>
    <p:extLst>
      <p:ext uri="{BB962C8B-B14F-4D97-AF65-F5344CB8AC3E}">
        <p14:creationId xmlns:p14="http://schemas.microsoft.com/office/powerpoint/2010/main" val="129867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8463" fill="hold"/>
                                        <p:tgtEl>
                                          <p:spTgt spid="3"/>
                                        </p:tgtEl>
                                      </p:cBhvr>
                                    </p:cmd>
                                  </p:childTnLst>
                                </p:cTn>
                              </p:par>
                            </p:childTnLst>
                          </p:cTn>
                        </p:par>
                        <p:par>
                          <p:cTn id="10" fill="hold">
                            <p:stCondLst>
                              <p:cond delay="8713"/>
                            </p:stCondLst>
                            <p:childTnLst>
                              <p:par>
                                <p:cTn id="11" presetID="1" presetClass="mediacall" presetSubtype="0" fill="hold" nodeType="afterEffect">
                                  <p:stCondLst>
                                    <p:cond delay="0"/>
                                  </p:stCondLst>
                                  <p:childTnLst>
                                    <p:cmd type="call" cmd="playFrom(0.0)">
                                      <p:cBhvr>
                                        <p:cTn id="12" dur="7993" fill="hold"/>
                                        <p:tgtEl>
                                          <p:spTgt spid="6"/>
                                        </p:tgtEl>
                                      </p:cBhvr>
                                    </p:cmd>
                                  </p:childTnLst>
                                </p:cTn>
                              </p:par>
                            </p:childTnLst>
                          </p:cTn>
                        </p:par>
                        <p:par>
                          <p:cTn id="13" fill="hold">
                            <p:stCondLst>
                              <p:cond delay="16706"/>
                            </p:stCondLst>
                            <p:childTnLst>
                              <p:par>
                                <p:cTn id="14" presetID="1" presetClass="mediacall" presetSubtype="0" fill="hold" nodeType="afterEffect">
                                  <p:stCondLst>
                                    <p:cond delay="0"/>
                                  </p:stCondLst>
                                  <p:childTnLst>
                                    <p:cmd type="call" cmd="playFrom(0.0)">
                                      <p:cBhvr>
                                        <p:cTn id="15" dur="84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6"/>
                </p:tgtEl>
              </p:cMediaNode>
            </p:audio>
            <p:audio>
              <p:cMediaNode vol="80000">
                <p:cTn id="18"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Medical emergency team first aid on the street">
            <a:extLst>
              <a:ext uri="{FF2B5EF4-FFF2-40B4-BE49-F238E27FC236}">
                <a16:creationId xmlns:a16="http://schemas.microsoft.com/office/drawing/2014/main" id="{31710AC2-9BF7-4EF7-8317-EE1A395E548D}"/>
              </a:ext>
            </a:extLst>
          </p:cNvPr>
          <p:cNvPicPr>
            <a:picLocks noGrp="1" noChangeAspect="1"/>
          </p:cNvPicPr>
          <p:nvPr>
            <p:ph sz="half" idx="1"/>
          </p:nvPr>
        </p:nvPicPr>
        <p:blipFill>
          <a:blip r:embed="rId5"/>
          <a:srcRect t="23785" r="1" b="12118"/>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7B257777-1653-1400-C3BA-58438210AD2A}"/>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When and How to Act</a:t>
            </a:r>
          </a:p>
        </p:txBody>
      </p:sp>
      <p:sp>
        <p:nvSpPr>
          <p:cNvPr id="4" name="Content Placeholder 3">
            <a:extLst>
              <a:ext uri="{FF2B5EF4-FFF2-40B4-BE49-F238E27FC236}">
                <a16:creationId xmlns:a16="http://schemas.microsoft.com/office/drawing/2014/main" id="{7C9A1819-8397-980D-1CC5-5A9D72AF2EE1}"/>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vert="horz" lIns="91440" tIns="45720" rIns="91440" bIns="45720" rtlCol="0" anchor="t">
            <a:normAutofit/>
          </a:bodyPr>
          <a:lstStyle/>
          <a:p>
            <a:pPr marL="0" indent="0">
              <a:spcBef>
                <a:spcPts val="2500"/>
              </a:spcBef>
              <a:buNone/>
            </a:pPr>
            <a:endParaRPr lang="en-US" sz="1400" b="1" dirty="0"/>
          </a:p>
          <a:p>
            <a:pPr marL="0" lvl="1" indent="0">
              <a:buNone/>
            </a:pPr>
            <a:r>
              <a:rPr lang="en-US" sz="1400" dirty="0"/>
              <a:t>Quickly responding to an overdose is critical in saving a life. You should call 911 immediately and provide care until emergency responders arrive. If available, Narcan should be administered to the person experiencing the overdose.</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3">
            <a:hlinkClick r:id="" action="ppaction://media"/>
            <a:extLst>
              <a:ext uri="{FF2B5EF4-FFF2-40B4-BE49-F238E27FC236}">
                <a16:creationId xmlns:a16="http://schemas.microsoft.com/office/drawing/2014/main" id="{335AFEFC-A520-4177-8469-D90D64C2FB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864" y="203290"/>
            <a:ext cx="609600" cy="609600"/>
          </a:xfrm>
          <a:prstGeom prst="rect">
            <a:avLst/>
          </a:prstGeom>
        </p:spPr>
      </p:pic>
    </p:spTree>
    <p:extLst>
      <p:ext uri="{BB962C8B-B14F-4D97-AF65-F5344CB8AC3E}">
        <p14:creationId xmlns:p14="http://schemas.microsoft.com/office/powerpoint/2010/main" val="4193253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6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5A9623B-6B6B-9BA4-FEA5-D31C2D6CA763}"/>
              </a:ext>
            </a:extLst>
          </p:cNvPr>
          <p:cNvSpPr>
            <a:spLocks noGrp="1"/>
          </p:cNvSpPr>
          <p:nvPr>
            <p:ph type="ctrTitle"/>
          </p:nvPr>
        </p:nvSpPr>
        <p:spPr>
          <a:xfrm>
            <a:off x="521208" y="1211766"/>
            <a:ext cx="7237052" cy="4727988"/>
          </a:xfrm>
        </p:spPr>
        <p:txBody>
          <a:bodyPr anchor="b">
            <a:normAutofit/>
          </a:bodyPr>
          <a:lstStyle/>
          <a:p>
            <a:r>
              <a:rPr lang="en-US" sz="7400"/>
              <a:t>Administering Narcan</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93597150"/>
      </p:ext>
    </p:extLst>
  </p:cSld>
  <p:clrMapOvr>
    <a:overrideClrMapping bg1="dk1" tx1="lt1" bg2="dk2" tx2="lt2" accent1="accent1" accent2="accent2" accent3="accent3" accent4="accent4" accent5="accent5" accent6="accent6" hlink="hlink" folHlink="folHlink"/>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Medicine concept isolated on white background">
            <a:extLst>
              <a:ext uri="{FF2B5EF4-FFF2-40B4-BE49-F238E27FC236}">
                <a16:creationId xmlns:a16="http://schemas.microsoft.com/office/drawing/2014/main" id="{0A24C453-9F7C-4ECD-85E3-DB90AF002CAF}"/>
              </a:ext>
            </a:extLst>
          </p:cNvPr>
          <p:cNvPicPr>
            <a:picLocks noGrp="1" noChangeAspect="1"/>
          </p:cNvPicPr>
          <p:nvPr>
            <p:ph sz="half" idx="1"/>
          </p:nvPr>
        </p:nvPicPr>
        <p:blipFill>
          <a:blip r:embed="rId7"/>
          <a:srcRect l="7401" r="19360"/>
          <a:stretch/>
        </p:blipFill>
        <p:spPr>
          <a:xfrm>
            <a:off x="5958018" y="508090"/>
            <a:ext cx="5709726" cy="5846989"/>
          </a:xfrm>
          <a:prstGeom prst="rect">
            <a:avLst/>
          </a:prstGeom>
        </p:spPr>
      </p:pic>
      <p:sp>
        <p:nvSpPr>
          <p:cNvPr id="2" name="Title 1">
            <a:extLst>
              <a:ext uri="{FF2B5EF4-FFF2-40B4-BE49-F238E27FC236}">
                <a16:creationId xmlns:a16="http://schemas.microsoft.com/office/drawing/2014/main" id="{BFE4C9EF-602F-7361-C886-7387AFEB03BA}"/>
              </a:ext>
            </a:extLst>
          </p:cNvPr>
          <p:cNvSpPr>
            <a:spLocks noGrp="1"/>
          </p:cNvSpPr>
          <p:nvPr>
            <p:ph type="title"/>
          </p:nvPr>
        </p:nvSpPr>
        <p:spPr>
          <a:xfrm>
            <a:off x="517871" y="976160"/>
            <a:ext cx="4798200" cy="1463040"/>
          </a:xfrm>
        </p:spPr>
        <p:txBody>
          <a:bodyPr vert="horz" lIns="91440" tIns="45720" rIns="91440" bIns="45720" rtlCol="0" anchor="t">
            <a:normAutofit/>
          </a:bodyPr>
          <a:lstStyle/>
          <a:p>
            <a:pPr>
              <a:lnSpc>
                <a:spcPct val="90000"/>
              </a:lnSpc>
            </a:pPr>
            <a:r>
              <a:rPr lang="en-US" sz="3700"/>
              <a:t>Step-by-Step Administration Guide</a:t>
            </a:r>
          </a:p>
        </p:txBody>
      </p:sp>
      <p:sp>
        <p:nvSpPr>
          <p:cNvPr id="4" name="Content Placeholder 3">
            <a:extLst>
              <a:ext uri="{FF2B5EF4-FFF2-40B4-BE49-F238E27FC236}">
                <a16:creationId xmlns:a16="http://schemas.microsoft.com/office/drawing/2014/main" id="{1B0E17C1-861A-DBA0-EEA2-C80CBED75F3D}"/>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17871" y="2578608"/>
            <a:ext cx="4672966" cy="3767328"/>
          </a:xfrm>
        </p:spPr>
        <p:txBody>
          <a:bodyPr>
            <a:normAutofit/>
          </a:bodyPr>
          <a:lstStyle/>
          <a:p>
            <a:pPr marL="0" indent="0">
              <a:spcBef>
                <a:spcPts val="2500"/>
              </a:spcBef>
              <a:buNone/>
            </a:pPr>
            <a:r>
              <a:rPr lang="en-US" sz="1400" b="1" dirty="0"/>
              <a:t>Narcan Administration</a:t>
            </a:r>
          </a:p>
          <a:p>
            <a:pPr marL="0" lvl="1" indent="0">
              <a:buNone/>
            </a:pPr>
            <a:r>
              <a:rPr lang="en-US" sz="1400" dirty="0"/>
              <a:t>Narcan is a nasal spray used to treat opioid overdose. To administer it, remove the device from its packaging and insert the nozzle into the nostril and press the plunger.</a:t>
            </a:r>
          </a:p>
          <a:p>
            <a:pPr marL="0" indent="0">
              <a:spcBef>
                <a:spcPts val="2500"/>
              </a:spcBef>
              <a:buNone/>
            </a:pPr>
            <a:r>
              <a:rPr lang="en-US" sz="1400" b="1" dirty="0"/>
              <a:t>No Response in 2-3 Minutes</a:t>
            </a:r>
          </a:p>
          <a:p>
            <a:pPr marL="0" lvl="1" indent="0">
              <a:buNone/>
            </a:pPr>
            <a:r>
              <a:rPr lang="en-US" sz="1400" dirty="0"/>
              <a:t>If no response is seen within 2-3 minutes after administering the first dose of Narcan, administer a second dose.</a:t>
            </a:r>
          </a:p>
        </p:txBody>
      </p:sp>
      <p:sp>
        <p:nvSpPr>
          <p:cNvPr id="18" name="Rectangle 17">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5">
            <a:hlinkClick r:id="" action="ppaction://media"/>
            <a:extLst>
              <a:ext uri="{FF2B5EF4-FFF2-40B4-BE49-F238E27FC236}">
                <a16:creationId xmlns:a16="http://schemas.microsoft.com/office/drawing/2014/main" id="{8C0BB140-81BF-401C-B8BD-13BBE646A2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2376" y="227152"/>
            <a:ext cx="609600" cy="609600"/>
          </a:xfrm>
          <a:prstGeom prst="rect">
            <a:avLst/>
          </a:prstGeom>
        </p:spPr>
      </p:pic>
      <p:pic>
        <p:nvPicPr>
          <p:cNvPr id="6" name="slide 15 1">
            <a:hlinkClick r:id="" action="ppaction://media"/>
            <a:extLst>
              <a:ext uri="{FF2B5EF4-FFF2-40B4-BE49-F238E27FC236}">
                <a16:creationId xmlns:a16="http://schemas.microsoft.com/office/drawing/2014/main" id="{A3A6D56E-6DA9-4FEB-8B85-86C27165906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12376" y="178382"/>
            <a:ext cx="609600" cy="609600"/>
          </a:xfrm>
          <a:prstGeom prst="rect">
            <a:avLst/>
          </a:prstGeom>
        </p:spPr>
      </p:pic>
    </p:spTree>
    <p:extLst>
      <p:ext uri="{BB962C8B-B14F-4D97-AF65-F5344CB8AC3E}">
        <p14:creationId xmlns:p14="http://schemas.microsoft.com/office/powerpoint/2010/main" val="3453469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1885" fill="hold"/>
                                        <p:tgtEl>
                                          <p:spTgt spid="3"/>
                                        </p:tgtEl>
                                      </p:cBhvr>
                                    </p:cmd>
                                  </p:childTnLst>
                                </p:cTn>
                              </p:par>
                            </p:childTnLst>
                          </p:cTn>
                        </p:par>
                        <p:par>
                          <p:cTn id="10" fill="hold">
                            <p:stCondLst>
                              <p:cond delay="12135"/>
                            </p:stCondLst>
                            <p:childTnLst>
                              <p:par>
                                <p:cTn id="11" presetID="1" presetClass="mediacall" presetSubtype="0" fill="hold" nodeType="afterEffect">
                                  <p:stCondLst>
                                    <p:cond delay="0"/>
                                  </p:stCondLst>
                                  <p:childTnLst>
                                    <p:cmd type="call" cmd="playFrom(0.0)">
                                      <p:cBhvr>
                                        <p:cTn id="12" dur="7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aloxone Training Video_Narcan® Nasal Spray">
            <a:hlinkClick r:id="" action="ppaction://media"/>
            <a:extLst>
              <a:ext uri="{FF2B5EF4-FFF2-40B4-BE49-F238E27FC236}">
                <a16:creationId xmlns:a16="http://schemas.microsoft.com/office/drawing/2014/main" id="{6F110E13-5F29-4EA6-AF28-95A06FA93A00}"/>
              </a:ext>
            </a:extLst>
          </p:cNvPr>
          <p:cNvPicPr>
            <a:picLocks noRot="1" noChangeAspect="1"/>
          </p:cNvPicPr>
          <p:nvPr>
            <a:videoFile r:link="rId1"/>
          </p:nvPr>
        </p:nvPicPr>
        <p:blipFill>
          <a:blip r:embed="rId3"/>
          <a:stretch>
            <a:fillRect/>
          </a:stretch>
        </p:blipFill>
        <p:spPr>
          <a:xfrm>
            <a:off x="1540042" y="1058779"/>
            <a:ext cx="8989996" cy="4976261"/>
          </a:xfrm>
          <a:prstGeom prst="rect">
            <a:avLst/>
          </a:prstGeom>
        </p:spPr>
      </p:pic>
    </p:spTree>
    <p:extLst>
      <p:ext uri="{BB962C8B-B14F-4D97-AF65-F5344CB8AC3E}">
        <p14:creationId xmlns:p14="http://schemas.microsoft.com/office/powerpoint/2010/main" val="29704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vaccination of the population, pharmaceutical industry and health security. Ampoules, syringes and counter, close up, panorama, empty space, flat with a wet background">
            <a:extLst>
              <a:ext uri="{FF2B5EF4-FFF2-40B4-BE49-F238E27FC236}">
                <a16:creationId xmlns:a16="http://schemas.microsoft.com/office/drawing/2014/main" id="{EADBA4A5-CFA3-4611-8CA9-924B53C2DD5E}"/>
              </a:ext>
            </a:extLst>
          </p:cNvPr>
          <p:cNvPicPr>
            <a:picLocks noGrp="1" noChangeAspect="1"/>
          </p:cNvPicPr>
          <p:nvPr>
            <p:ph sz="half" idx="1"/>
          </p:nvPr>
        </p:nvPicPr>
        <p:blipFill>
          <a:blip r:embed="rId7"/>
          <a:srcRect l="25897" r="8965"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7B73F041-7C32-E429-B668-CAB122856064}"/>
              </a:ext>
            </a:extLst>
          </p:cNvPr>
          <p:cNvSpPr>
            <a:spLocks noGrp="1"/>
          </p:cNvSpPr>
          <p:nvPr>
            <p:ph type="title"/>
          </p:nvPr>
        </p:nvSpPr>
        <p:spPr>
          <a:xfrm>
            <a:off x="7001547" y="976160"/>
            <a:ext cx="4822899" cy="1463040"/>
          </a:xfrm>
        </p:spPr>
        <p:txBody>
          <a:bodyPr vert="horz" lIns="91440" tIns="45720" rIns="91440" bIns="45720" rtlCol="0" anchor="t">
            <a:normAutofit/>
          </a:bodyPr>
          <a:lstStyle/>
          <a:p>
            <a:r>
              <a:rPr lang="en-US" sz="4400"/>
              <a:t>Dosage and Frequency</a:t>
            </a:r>
          </a:p>
        </p:txBody>
      </p:sp>
      <p:sp>
        <p:nvSpPr>
          <p:cNvPr id="4" name="Content Placeholder 3">
            <a:extLst>
              <a:ext uri="{FF2B5EF4-FFF2-40B4-BE49-F238E27FC236}">
                <a16:creationId xmlns:a16="http://schemas.microsoft.com/office/drawing/2014/main" id="{21C5BBB0-CBA2-75AB-F706-C026F072ECAC}"/>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vert="horz" lIns="91440" tIns="45720" rIns="91440" bIns="45720" rtlCol="0" anchor="t">
            <a:normAutofit/>
          </a:bodyPr>
          <a:lstStyle/>
          <a:p>
            <a:pPr marL="0" indent="0">
              <a:spcBef>
                <a:spcPts val="2500"/>
              </a:spcBef>
              <a:buNone/>
            </a:pPr>
            <a:r>
              <a:rPr lang="en-US" sz="1400" b="1" dirty="0"/>
              <a:t>Standard Dosage of Narcan</a:t>
            </a:r>
          </a:p>
          <a:p>
            <a:pPr marL="0" lvl="1" indent="0">
              <a:buNone/>
            </a:pPr>
            <a:r>
              <a:rPr lang="en-US" sz="1400" dirty="0"/>
              <a:t>The standard dose of Narcan is 4mg, but the appropriate dose may vary depending on the individual's weight, tolerance, and other factors that may affect the metabolism of the drug.</a:t>
            </a:r>
          </a:p>
          <a:p>
            <a:pPr marL="0" indent="0">
              <a:spcBef>
                <a:spcPts val="2500"/>
              </a:spcBef>
              <a:buNone/>
            </a:pPr>
            <a:r>
              <a:rPr lang="en-US" sz="1400" b="1" dirty="0"/>
              <a:t>Individualized Dosage of Narcan</a:t>
            </a:r>
          </a:p>
          <a:p>
            <a:pPr marL="0" lvl="1" indent="0">
              <a:buNone/>
            </a:pPr>
            <a:r>
              <a:rPr lang="en-US" sz="1400" dirty="0"/>
              <a:t>The appropriate dose of Narcan may vary depending on the individual's weight, tolerance, and other factors that may affect the metabolism of the drug. You should be trained to administer the correct dose of Narcan based on an individual's specific needs.</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7">
            <a:hlinkClick r:id="" action="ppaction://media"/>
            <a:extLst>
              <a:ext uri="{FF2B5EF4-FFF2-40B4-BE49-F238E27FC236}">
                <a16:creationId xmlns:a16="http://schemas.microsoft.com/office/drawing/2014/main" id="{09D5A9EA-9C8B-404D-8D06-DAAB54C1F4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9271" y="352569"/>
            <a:ext cx="609600" cy="609600"/>
          </a:xfrm>
          <a:prstGeom prst="rect">
            <a:avLst/>
          </a:prstGeom>
        </p:spPr>
      </p:pic>
      <p:pic>
        <p:nvPicPr>
          <p:cNvPr id="6" name="slide 17 1">
            <a:hlinkClick r:id="" action="ppaction://media"/>
            <a:extLst>
              <a:ext uri="{FF2B5EF4-FFF2-40B4-BE49-F238E27FC236}">
                <a16:creationId xmlns:a16="http://schemas.microsoft.com/office/drawing/2014/main" id="{602EEC9E-6844-4D06-A307-EB8B6B8912E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9271" y="366560"/>
            <a:ext cx="609600" cy="609600"/>
          </a:xfrm>
          <a:prstGeom prst="rect">
            <a:avLst/>
          </a:prstGeom>
        </p:spPr>
      </p:pic>
    </p:spTree>
    <p:extLst>
      <p:ext uri="{BB962C8B-B14F-4D97-AF65-F5344CB8AC3E}">
        <p14:creationId xmlns:p14="http://schemas.microsoft.com/office/powerpoint/2010/main" val="4189482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1807" fill="hold"/>
                                        <p:tgtEl>
                                          <p:spTgt spid="3"/>
                                        </p:tgtEl>
                                      </p:cBhvr>
                                    </p:cmd>
                                  </p:childTnLst>
                                </p:cTn>
                              </p:par>
                            </p:childTnLst>
                          </p:cTn>
                        </p:par>
                        <p:par>
                          <p:cTn id="10" fill="hold">
                            <p:stCondLst>
                              <p:cond delay="12057"/>
                            </p:stCondLst>
                            <p:childTnLst>
                              <p:par>
                                <p:cTn id="11" presetID="1" presetClass="mediacall" presetSubtype="0" fill="hold" nodeType="afterEffect">
                                  <p:stCondLst>
                                    <p:cond delay="0"/>
                                  </p:stCondLst>
                                  <p:childTnLst>
                                    <p:cmd type="call" cmd="playFrom(0.0)">
                                      <p:cBhvr>
                                        <p:cTn id="12" dur="15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Red and white first aid kit">
            <a:extLst>
              <a:ext uri="{FF2B5EF4-FFF2-40B4-BE49-F238E27FC236}">
                <a16:creationId xmlns:a16="http://schemas.microsoft.com/office/drawing/2014/main" id="{D43F6DED-34C0-4762-A7E1-A54EF1DDA7D8}"/>
              </a:ext>
            </a:extLst>
          </p:cNvPr>
          <p:cNvPicPr>
            <a:picLocks noGrp="1" noChangeAspect="1"/>
          </p:cNvPicPr>
          <p:nvPr>
            <p:ph sz="half" idx="1"/>
          </p:nvPr>
        </p:nvPicPr>
        <p:blipFill>
          <a:blip r:embed="rId5"/>
          <a:srcRect t="8900" r="1" b="13801"/>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99C7CD49-7552-271C-90AF-5B6F4C5877F8}"/>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Post-Administration Care</a:t>
            </a:r>
          </a:p>
        </p:txBody>
      </p:sp>
      <p:sp>
        <p:nvSpPr>
          <p:cNvPr id="4" name="Content Placeholder 3">
            <a:extLst>
              <a:ext uri="{FF2B5EF4-FFF2-40B4-BE49-F238E27FC236}">
                <a16:creationId xmlns:a16="http://schemas.microsoft.com/office/drawing/2014/main" id="{497B585D-3337-4BA2-6BDA-2D2F0EDAEC43}"/>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a:bodyPr>
          <a:lstStyle/>
          <a:p>
            <a:pPr marL="0" indent="0">
              <a:spcBef>
                <a:spcPts val="2500"/>
              </a:spcBef>
              <a:buNone/>
            </a:pPr>
            <a:endParaRPr lang="en-US" sz="1400" b="1" dirty="0"/>
          </a:p>
          <a:p>
            <a:pPr marL="0" lvl="1" indent="0">
              <a:buNone/>
            </a:pPr>
            <a:r>
              <a:rPr lang="en-US" sz="1400" dirty="0"/>
              <a:t>After administering Narcan, it is important to monitor the individual's breathing and heart rate and keep them calm and comfortable until emergency responders arrive.</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18">
            <a:hlinkClick r:id="" action="ppaction://media"/>
            <a:extLst>
              <a:ext uri="{FF2B5EF4-FFF2-40B4-BE49-F238E27FC236}">
                <a16:creationId xmlns:a16="http://schemas.microsoft.com/office/drawing/2014/main" id="{098374C3-A7D2-4916-BBE1-E969C198C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518" y="277929"/>
            <a:ext cx="609600" cy="609600"/>
          </a:xfrm>
          <a:prstGeom prst="rect">
            <a:avLst/>
          </a:prstGeom>
        </p:spPr>
      </p:pic>
    </p:spTree>
    <p:extLst>
      <p:ext uri="{BB962C8B-B14F-4D97-AF65-F5344CB8AC3E}">
        <p14:creationId xmlns:p14="http://schemas.microsoft.com/office/powerpoint/2010/main" val="1087945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0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A1BF5655-468C-B1FD-7605-B1836C43A2FA}"/>
              </a:ext>
            </a:extLst>
          </p:cNvPr>
          <p:cNvSpPr>
            <a:spLocks noGrp="1"/>
          </p:cNvSpPr>
          <p:nvPr>
            <p:ph type="ctrTitle"/>
          </p:nvPr>
        </p:nvSpPr>
        <p:spPr>
          <a:xfrm>
            <a:off x="521208" y="1211766"/>
            <a:ext cx="7237052" cy="4727988"/>
          </a:xfrm>
        </p:spPr>
        <p:txBody>
          <a:bodyPr anchor="b">
            <a:normAutofit/>
          </a:bodyPr>
          <a:lstStyle/>
          <a:p>
            <a:r>
              <a:rPr lang="en-US" sz="7400"/>
              <a:t>Legal and Safety Considerations</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1024458504"/>
      </p:ext>
    </p:extLst>
  </p:cSld>
  <p:clrMapOvr>
    <a:overrideClrMapping bg1="dk1" tx1="lt1" bg2="dk2" tx2="lt2" accent1="accent1" accent2="accent2" accent3="accent3" accent4="accent4" accent5="accent5" accent6="accent6" hlink="hlink" folHlink="folHlink"/>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755CF9F-5221-91DB-2772-B490088C2F4B}"/>
              </a:ext>
            </a:extLst>
          </p:cNvPr>
          <p:cNvSpPr>
            <a:spLocks noGrp="1"/>
          </p:cNvSpPr>
          <p:nvPr>
            <p:ph type="ctrTitle"/>
          </p:nvPr>
        </p:nvSpPr>
        <p:spPr>
          <a:xfrm>
            <a:off x="521208" y="1211766"/>
            <a:ext cx="7237052" cy="4727988"/>
          </a:xfrm>
        </p:spPr>
        <p:txBody>
          <a:bodyPr anchor="b">
            <a:normAutofit/>
          </a:bodyPr>
          <a:lstStyle/>
          <a:p>
            <a:r>
              <a:rPr lang="en-US" sz="7400"/>
              <a:t>Understanding the Opioid Crisis</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93937295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Spraying Anti-Bacterial Sanitizer Spray, Hand Sanitizer Dispenser, infection control concept. Sanitizer to prevent colds, virus, Corona virus, flu. Spray bottle. Alcohol spray.">
            <a:extLst>
              <a:ext uri="{FF2B5EF4-FFF2-40B4-BE49-F238E27FC236}">
                <a16:creationId xmlns:a16="http://schemas.microsoft.com/office/drawing/2014/main" id="{AA6BFB41-642F-418A-B2AF-25DF48D43422}"/>
              </a:ext>
            </a:extLst>
          </p:cNvPr>
          <p:cNvPicPr>
            <a:picLocks noGrp="1" noChangeAspect="1"/>
          </p:cNvPicPr>
          <p:nvPr>
            <p:ph sz="half" idx="1"/>
          </p:nvPr>
        </p:nvPicPr>
        <p:blipFill>
          <a:blip r:embed="rId5"/>
          <a:srcRect t="7843" r="1" b="14858"/>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301ECA3D-55CF-B355-A8A9-B7736B094A54}"/>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Legal Protections for Narcan Use</a:t>
            </a:r>
          </a:p>
        </p:txBody>
      </p:sp>
      <p:sp>
        <p:nvSpPr>
          <p:cNvPr id="4" name="Content Placeholder 3">
            <a:extLst>
              <a:ext uri="{FF2B5EF4-FFF2-40B4-BE49-F238E27FC236}">
                <a16:creationId xmlns:a16="http://schemas.microsoft.com/office/drawing/2014/main" id="{46629BE0-F643-455C-A336-52C5D3E86BBF}"/>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lnSpcReduction="10000"/>
          </a:bodyPr>
          <a:lstStyle/>
          <a:p>
            <a:pPr marL="0" indent="0">
              <a:spcBef>
                <a:spcPts val="2500"/>
              </a:spcBef>
              <a:buNone/>
            </a:pPr>
            <a:endParaRPr lang="en-US" sz="1400" b="1" dirty="0"/>
          </a:p>
          <a:p>
            <a:pPr marL="0" lvl="1" indent="0">
              <a:buNone/>
            </a:pPr>
            <a:r>
              <a:rPr lang="en-US" sz="2000" dirty="0"/>
              <a:t>Good Samaritan laws provide legal protection to individuals who administer Narcan in an emergency situation by granting immunity from prosecution for drug-related offenses.</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20">
            <a:hlinkClick r:id="" action="ppaction://media"/>
            <a:extLst>
              <a:ext uri="{FF2B5EF4-FFF2-40B4-BE49-F238E27FC236}">
                <a16:creationId xmlns:a16="http://schemas.microsoft.com/office/drawing/2014/main" id="{AAD052C6-5C48-44E5-8AAA-C49D1CB41D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271" y="242844"/>
            <a:ext cx="609600" cy="609600"/>
          </a:xfrm>
          <a:prstGeom prst="rect">
            <a:avLst/>
          </a:prstGeom>
        </p:spPr>
      </p:pic>
    </p:spTree>
    <p:extLst>
      <p:ext uri="{BB962C8B-B14F-4D97-AF65-F5344CB8AC3E}">
        <p14:creationId xmlns:p14="http://schemas.microsoft.com/office/powerpoint/2010/main" val="1407843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1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Latino doctor between 30 and 39 years old preparing, wearing biosafety suit before entering the Hospital ICU during the COVID 19 pandemic">
            <a:extLst>
              <a:ext uri="{FF2B5EF4-FFF2-40B4-BE49-F238E27FC236}">
                <a16:creationId xmlns:a16="http://schemas.microsoft.com/office/drawing/2014/main" id="{2BA71A7F-E595-4390-913B-E3821D870C6C}"/>
              </a:ext>
            </a:extLst>
          </p:cNvPr>
          <p:cNvPicPr>
            <a:picLocks noGrp="1" noChangeAspect="1"/>
          </p:cNvPicPr>
          <p:nvPr>
            <p:ph sz="half" idx="1"/>
          </p:nvPr>
        </p:nvPicPr>
        <p:blipFill>
          <a:blip r:embed="rId7"/>
          <a:srcRect l="25107" r="9754"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21F8FF38-68E0-91E5-0A51-F2C19B35E332}"/>
              </a:ext>
            </a:extLst>
          </p:cNvPr>
          <p:cNvSpPr>
            <a:spLocks noGrp="1"/>
          </p:cNvSpPr>
          <p:nvPr>
            <p:ph type="title"/>
          </p:nvPr>
        </p:nvSpPr>
        <p:spPr>
          <a:xfrm>
            <a:off x="7001547" y="976160"/>
            <a:ext cx="4822899" cy="1463040"/>
          </a:xfrm>
        </p:spPr>
        <p:txBody>
          <a:bodyPr vert="horz" lIns="91440" tIns="45720" rIns="91440" bIns="45720" rtlCol="0" anchor="t">
            <a:normAutofit/>
          </a:bodyPr>
          <a:lstStyle/>
          <a:p>
            <a:pPr>
              <a:lnSpc>
                <a:spcPct val="90000"/>
              </a:lnSpc>
            </a:pPr>
            <a:r>
              <a:rPr lang="en-US" sz="3100"/>
              <a:t>Safety Precautions During and After Administration</a:t>
            </a:r>
          </a:p>
        </p:txBody>
      </p:sp>
      <p:sp>
        <p:nvSpPr>
          <p:cNvPr id="4" name="Content Placeholder 3">
            <a:extLst>
              <a:ext uri="{FF2B5EF4-FFF2-40B4-BE49-F238E27FC236}">
                <a16:creationId xmlns:a16="http://schemas.microsoft.com/office/drawing/2014/main" id="{2778B663-3776-087E-868A-0170FF742BC3}"/>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vert="horz" lIns="91440" tIns="45720" rIns="91440" bIns="45720" rtlCol="0" anchor="t">
            <a:noAutofit/>
          </a:bodyPr>
          <a:lstStyle/>
          <a:p>
            <a:pPr marL="0" indent="0">
              <a:spcBef>
                <a:spcPts val="2500"/>
              </a:spcBef>
              <a:buNone/>
            </a:pPr>
            <a:r>
              <a:rPr lang="en-US" b="1" dirty="0"/>
              <a:t>Safety Precautions during Administration</a:t>
            </a:r>
          </a:p>
          <a:p>
            <a:pPr marL="0" lvl="1" indent="0">
              <a:buNone/>
            </a:pPr>
            <a:r>
              <a:rPr lang="en-US" sz="2000" dirty="0"/>
              <a:t>When administering Narcan, you should follow safety precautions such as wearing gloves and safely disposing of the device.</a:t>
            </a:r>
          </a:p>
          <a:p>
            <a:pPr marL="0" indent="0">
              <a:spcBef>
                <a:spcPts val="2500"/>
              </a:spcBef>
              <a:buNone/>
            </a:pPr>
            <a:r>
              <a:rPr lang="en-US" b="1" dirty="0"/>
              <a:t>Monitoring After Administration</a:t>
            </a:r>
          </a:p>
          <a:p>
            <a:pPr marL="0" lvl="1" indent="0">
              <a:buNone/>
            </a:pPr>
            <a:r>
              <a:rPr lang="en-US" sz="2000" dirty="0"/>
              <a:t>After administration of Narcan, it is important to monitor the individual and provide post-overdose care.</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21">
            <a:hlinkClick r:id="" action="ppaction://media"/>
            <a:extLst>
              <a:ext uri="{FF2B5EF4-FFF2-40B4-BE49-F238E27FC236}">
                <a16:creationId xmlns:a16="http://schemas.microsoft.com/office/drawing/2014/main" id="{8F3D8425-9537-4628-8FB1-489FCC63BD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3411" y="198120"/>
            <a:ext cx="609600" cy="609600"/>
          </a:xfrm>
          <a:prstGeom prst="rect">
            <a:avLst/>
          </a:prstGeom>
        </p:spPr>
      </p:pic>
      <p:pic>
        <p:nvPicPr>
          <p:cNvPr id="6" name="slide 21 1">
            <a:hlinkClick r:id="" action="ppaction://media"/>
            <a:extLst>
              <a:ext uri="{FF2B5EF4-FFF2-40B4-BE49-F238E27FC236}">
                <a16:creationId xmlns:a16="http://schemas.microsoft.com/office/drawing/2014/main" id="{C2AD582C-1B35-4596-9488-035928D39C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03411" y="198120"/>
            <a:ext cx="609600" cy="609600"/>
          </a:xfrm>
          <a:prstGeom prst="rect">
            <a:avLst/>
          </a:prstGeom>
        </p:spPr>
      </p:pic>
    </p:spTree>
    <p:extLst>
      <p:ext uri="{BB962C8B-B14F-4D97-AF65-F5344CB8AC3E}">
        <p14:creationId xmlns:p14="http://schemas.microsoft.com/office/powerpoint/2010/main" val="3552081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7653" fill="hold"/>
                                        <p:tgtEl>
                                          <p:spTgt spid="3"/>
                                        </p:tgtEl>
                                      </p:cBhvr>
                                    </p:cmd>
                                  </p:childTnLst>
                                </p:cTn>
                              </p:par>
                            </p:childTnLst>
                          </p:cTn>
                        </p:par>
                        <p:par>
                          <p:cTn id="10" fill="hold">
                            <p:stCondLst>
                              <p:cond delay="7903"/>
                            </p:stCondLst>
                            <p:childTnLst>
                              <p:par>
                                <p:cTn id="11" presetID="1" presetClass="mediacall" presetSubtype="0" fill="hold" nodeType="afterEffect">
                                  <p:stCondLst>
                                    <p:cond delay="0"/>
                                  </p:stCondLst>
                                  <p:childTnLst>
                                    <p:cmd type="call" cmd="playFrom(0.0)">
                                      <p:cBhvr>
                                        <p:cTn id="12" dur="72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755CF9F-5221-91DB-2772-B490088C2F4B}"/>
              </a:ext>
            </a:extLst>
          </p:cNvPr>
          <p:cNvSpPr>
            <a:spLocks noGrp="1"/>
          </p:cNvSpPr>
          <p:nvPr>
            <p:ph type="ctrTitle"/>
          </p:nvPr>
        </p:nvSpPr>
        <p:spPr>
          <a:xfrm>
            <a:off x="521208" y="2412884"/>
            <a:ext cx="7249967" cy="3526870"/>
          </a:xfrm>
        </p:spPr>
        <p:txBody>
          <a:bodyPr anchor="b">
            <a:normAutofit/>
          </a:bodyPr>
          <a:lstStyle/>
          <a:p>
            <a:r>
              <a:rPr lang="en-US" sz="7400"/>
              <a:t>Avoiding Exposure and Staying Safe</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385577303"/>
      </p:ext>
    </p:extLst>
  </p:cSld>
  <p:clrMapOvr>
    <a:overrideClrMapping bg1="dk1" tx1="lt1" bg2="dk2" tx2="lt2" accent1="accent1" accent2="accent2" accent3="accent3" accent4="accent4" accent5="accent5" accent6="accent6" hlink="hlink" folHlink="folHlink"/>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8EA3978-A721-63C8-DC62-71373B8480E4}"/>
              </a:ext>
            </a:extLst>
          </p:cNvPr>
          <p:cNvSpPr>
            <a:spLocks noGrp="1"/>
          </p:cNvSpPr>
          <p:nvPr>
            <p:ph type="title"/>
          </p:nvPr>
        </p:nvSpPr>
        <p:spPr>
          <a:xfrm>
            <a:off x="6136226" y="976160"/>
            <a:ext cx="5688220" cy="959346"/>
          </a:xfrm>
        </p:spPr>
        <p:txBody>
          <a:bodyPr vert="horz" lIns="91440" tIns="45720" rIns="91440" bIns="45720" rtlCol="0" anchor="t">
            <a:normAutofit/>
          </a:bodyPr>
          <a:lstStyle/>
          <a:p>
            <a:r>
              <a:rPr lang="en-US" sz="2800"/>
              <a:t>Guidelines when finding Needles:</a:t>
            </a:r>
          </a:p>
        </p:txBody>
      </p:sp>
      <p:sp>
        <p:nvSpPr>
          <p:cNvPr id="4" name="Content Placeholder 3">
            <a:extLst>
              <a:ext uri="{FF2B5EF4-FFF2-40B4-BE49-F238E27FC236}">
                <a16:creationId xmlns:a16="http://schemas.microsoft.com/office/drawing/2014/main" id="{AFC59F4B-236E-97E3-7509-C51664A89EF6}"/>
              </a:ext>
            </a:extLst>
          </p:cNvPr>
          <p:cNvSpPr>
            <a:spLocks noGrp="1"/>
          </p:cNvSpPr>
          <p:nvPr>
            <p:ph sz="half" idx="2"/>
          </p:nvPr>
        </p:nvSpPr>
        <p:spPr>
          <a:xfrm>
            <a:off x="6058735" y="1674541"/>
            <a:ext cx="5615397" cy="4671395"/>
          </a:xfrm>
        </p:spPr>
        <p:txBody>
          <a:bodyPr vert="horz" lIns="91440" tIns="45720" rIns="91440" bIns="45720" rtlCol="0" anchor="t">
            <a:normAutofit fontScale="92500" lnSpcReduction="10000"/>
          </a:bodyPr>
          <a:lstStyle/>
          <a:p>
            <a:pPr marL="285750" indent="-285750">
              <a:buChar char="•"/>
            </a:pPr>
            <a:r>
              <a:rPr lang="en-US" sz="1800" dirty="0"/>
              <a:t>If you ever find a used needle or drug paraphernalia while out in the community or in an apartment, it is crucial to follow safety precautions to avoid exposure to harmful substances. </a:t>
            </a:r>
            <a:endParaRPr lang="en-US" dirty="0">
              <a:cs typeface="Segoe UI"/>
            </a:endParaRPr>
          </a:p>
          <a:p>
            <a:pPr marL="285750" indent="-285750">
              <a:buChar char="•"/>
            </a:pPr>
            <a:r>
              <a:rPr lang="en-US" sz="1800" b="1" dirty="0">
                <a:cs typeface="Segoe UI"/>
              </a:rPr>
              <a:t>Do NOT pick up Needles Bare Handed. </a:t>
            </a:r>
            <a:r>
              <a:rPr lang="en-US" sz="1800" dirty="0">
                <a:cs typeface="Segoe UI"/>
              </a:rPr>
              <a:t>Picking up needles with bare hands can lead to dangerous exposure. Even the smallest bit of exposure can cause serious harm.</a:t>
            </a:r>
          </a:p>
          <a:p>
            <a:pPr marL="285750" indent="-285750">
              <a:buChar char="•"/>
            </a:pPr>
            <a:r>
              <a:rPr lang="en-US" sz="1800" b="1" dirty="0">
                <a:cs typeface="Segoe UI"/>
              </a:rPr>
              <a:t>Wear Gloves</a:t>
            </a:r>
            <a:r>
              <a:rPr lang="en-US" sz="1800" dirty="0">
                <a:cs typeface="Segoe UI"/>
              </a:rPr>
              <a:t>: Always wear gloves when handling needles or drug paraphernalia to protect against potential exposure to harmful substances.</a:t>
            </a:r>
            <a:endParaRPr lang="en-US" sz="1800" dirty="0"/>
          </a:p>
          <a:p>
            <a:pPr marL="285750" indent="-285750">
              <a:buChar char="•"/>
            </a:pPr>
            <a:r>
              <a:rPr lang="en-US" sz="1800" b="1" dirty="0">
                <a:cs typeface="Segoe UI"/>
              </a:rPr>
              <a:t>Use Proper Disposal Methods</a:t>
            </a:r>
            <a:r>
              <a:rPr lang="en-US" sz="1800" dirty="0">
                <a:cs typeface="Segoe UI"/>
              </a:rPr>
              <a:t>: Dispose of needles and paraphernalia in a puncture-proof container, such as a detergent bottle, that can be capped and sealed for transport to a proper disposal site.</a:t>
            </a:r>
            <a:endParaRPr lang="en-US" sz="1800" dirty="0"/>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Content Placeholder 6" descr="A close-up of a hand holding a syringe&#10;&#10;Description automatically generated">
            <a:extLst>
              <a:ext uri="{FF2B5EF4-FFF2-40B4-BE49-F238E27FC236}">
                <a16:creationId xmlns:a16="http://schemas.microsoft.com/office/drawing/2014/main" id="{0FC70964-75B4-D6ED-1976-8F7BA46A8108}"/>
              </a:ext>
            </a:extLst>
          </p:cNvPr>
          <p:cNvPicPr>
            <a:picLocks noGrp="1" noChangeAspect="1"/>
          </p:cNvPicPr>
          <p:nvPr>
            <p:ph sz="half" idx="1"/>
          </p:nvPr>
        </p:nvPicPr>
        <p:blipFill>
          <a:blip r:embed="rId11">
            <a:extLst>
              <a:ext uri="{837473B0-CC2E-450A-ABE3-18F120FF3D39}">
                <a1611:picAttrSrcUrl xmlns:a1611="http://schemas.microsoft.com/office/drawing/2016/11/main" r:id="rId12"/>
              </a:ext>
            </a:extLst>
          </a:blip>
          <a:stretch>
            <a:fillRect/>
          </a:stretch>
        </p:blipFill>
        <p:spPr>
          <a:xfrm>
            <a:off x="691498" y="492099"/>
            <a:ext cx="4861772" cy="4814455"/>
          </a:xfrm>
        </p:spPr>
      </p:pic>
      <p:pic>
        <p:nvPicPr>
          <p:cNvPr id="3" name="slide 23">
            <a:hlinkClick r:id="" action="ppaction://media"/>
            <a:extLst>
              <a:ext uri="{FF2B5EF4-FFF2-40B4-BE49-F238E27FC236}">
                <a16:creationId xmlns:a16="http://schemas.microsoft.com/office/drawing/2014/main" id="{36F83DDA-44BD-40B9-858F-6F8BB32AF03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03653" y="203290"/>
            <a:ext cx="609600" cy="609600"/>
          </a:xfrm>
          <a:prstGeom prst="rect">
            <a:avLst/>
          </a:prstGeom>
        </p:spPr>
      </p:pic>
      <p:pic>
        <p:nvPicPr>
          <p:cNvPr id="5" name="slide 23 1">
            <a:hlinkClick r:id="" action="ppaction://media"/>
            <a:extLst>
              <a:ext uri="{FF2B5EF4-FFF2-40B4-BE49-F238E27FC236}">
                <a16:creationId xmlns:a16="http://schemas.microsoft.com/office/drawing/2014/main" id="{858781EC-1501-4EB4-9CC9-3FF06205843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51586" y="162946"/>
            <a:ext cx="609600" cy="609600"/>
          </a:xfrm>
          <a:prstGeom prst="rect">
            <a:avLst/>
          </a:prstGeom>
        </p:spPr>
      </p:pic>
      <p:pic>
        <p:nvPicPr>
          <p:cNvPr id="6" name="slide 23 2">
            <a:hlinkClick r:id="" action="ppaction://media"/>
            <a:extLst>
              <a:ext uri="{FF2B5EF4-FFF2-40B4-BE49-F238E27FC236}">
                <a16:creationId xmlns:a16="http://schemas.microsoft.com/office/drawing/2014/main" id="{C4EBAB86-09B6-4C8F-A6F4-E2BE04331F77}"/>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65803" y="162946"/>
            <a:ext cx="609600" cy="609600"/>
          </a:xfrm>
          <a:prstGeom prst="rect">
            <a:avLst/>
          </a:prstGeom>
        </p:spPr>
      </p:pic>
      <p:pic>
        <p:nvPicPr>
          <p:cNvPr id="8" name="slide 23 3">
            <a:hlinkClick r:id="" action="ppaction://media"/>
            <a:extLst>
              <a:ext uri="{FF2B5EF4-FFF2-40B4-BE49-F238E27FC236}">
                <a16:creationId xmlns:a16="http://schemas.microsoft.com/office/drawing/2014/main" id="{3AAB8B64-2F03-4086-8AD0-EF1428FBA1C8}"/>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58695" y="162946"/>
            <a:ext cx="609600" cy="609600"/>
          </a:xfrm>
          <a:prstGeom prst="rect">
            <a:avLst/>
          </a:prstGeom>
        </p:spPr>
      </p:pic>
    </p:spTree>
    <p:extLst>
      <p:ext uri="{BB962C8B-B14F-4D97-AF65-F5344CB8AC3E}">
        <p14:creationId xmlns:p14="http://schemas.microsoft.com/office/powerpoint/2010/main" val="399612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63" fill="hold"/>
                                        <p:tgtEl>
                                          <p:spTgt spid="3"/>
                                        </p:tgtEl>
                                      </p:cBhvr>
                                    </p:cmd>
                                  </p:childTnLst>
                                </p:cTn>
                              </p:par>
                            </p:childTnLst>
                          </p:cTn>
                        </p:par>
                        <p:par>
                          <p:cTn id="7" fill="hold">
                            <p:stCondLst>
                              <p:cond delay="11363"/>
                            </p:stCondLst>
                            <p:childTnLst>
                              <p:par>
                                <p:cTn id="8" presetID="1" presetClass="mediacall" presetSubtype="0" fill="hold" nodeType="afterEffect">
                                  <p:stCondLst>
                                    <p:cond delay="0"/>
                                  </p:stCondLst>
                                  <p:childTnLst>
                                    <p:cmd type="call" cmd="playFrom(0.0)">
                                      <p:cBhvr>
                                        <p:cTn id="9" dur="8646" fill="hold"/>
                                        <p:tgtEl>
                                          <p:spTgt spid="5"/>
                                        </p:tgtEl>
                                      </p:cBhvr>
                                    </p:cmd>
                                  </p:childTnLst>
                                </p:cTn>
                              </p:par>
                            </p:childTnLst>
                          </p:cTn>
                        </p:par>
                        <p:par>
                          <p:cTn id="10" fill="hold">
                            <p:stCondLst>
                              <p:cond delay="20009"/>
                            </p:stCondLst>
                            <p:childTnLst>
                              <p:par>
                                <p:cTn id="11" presetID="1" presetClass="mediacall" presetSubtype="0" fill="hold" nodeType="afterEffect">
                                  <p:stCondLst>
                                    <p:cond delay="0"/>
                                  </p:stCondLst>
                                  <p:childTnLst>
                                    <p:cmd type="call" cmd="playFrom(0.0)">
                                      <p:cBhvr>
                                        <p:cTn id="12" dur="8124" fill="hold"/>
                                        <p:tgtEl>
                                          <p:spTgt spid="6"/>
                                        </p:tgtEl>
                                      </p:cBhvr>
                                    </p:cmd>
                                  </p:childTnLst>
                                </p:cTn>
                              </p:par>
                            </p:childTnLst>
                          </p:cTn>
                        </p:par>
                        <p:par>
                          <p:cTn id="13" fill="hold">
                            <p:stCondLst>
                              <p:cond delay="28133"/>
                            </p:stCondLst>
                            <p:childTnLst>
                              <p:par>
                                <p:cTn id="14" presetID="1" presetClass="mediacall" presetSubtype="0" fill="hold" nodeType="afterEffect">
                                  <p:stCondLst>
                                    <p:cond delay="0"/>
                                  </p:stCondLst>
                                  <p:childTnLst>
                                    <p:cmd type="call" cmd="playFrom(0.0)">
                                      <p:cBhvr>
                                        <p:cTn id="15" dur="102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Dispose of a Syringe">
            <a:hlinkClick r:id="" action="ppaction://media"/>
            <a:extLst>
              <a:ext uri="{FF2B5EF4-FFF2-40B4-BE49-F238E27FC236}">
                <a16:creationId xmlns:a16="http://schemas.microsoft.com/office/drawing/2014/main" id="{7291E0E9-38C0-470A-9915-44546C0419CA}"/>
              </a:ext>
            </a:extLst>
          </p:cNvPr>
          <p:cNvPicPr>
            <a:picLocks noRot="1" noChangeAspect="1"/>
          </p:cNvPicPr>
          <p:nvPr>
            <a:videoFile r:link="rId1"/>
          </p:nvPr>
        </p:nvPicPr>
        <p:blipFill>
          <a:blip r:embed="rId3"/>
          <a:stretch>
            <a:fillRect/>
          </a:stretch>
        </p:blipFill>
        <p:spPr>
          <a:xfrm>
            <a:off x="1617044" y="1323206"/>
            <a:ext cx="8239225" cy="4605957"/>
          </a:xfrm>
          <a:prstGeom prst="rect">
            <a:avLst/>
          </a:prstGeom>
        </p:spPr>
      </p:pic>
    </p:spTree>
    <p:extLst>
      <p:ext uri="{BB962C8B-B14F-4D97-AF65-F5344CB8AC3E}">
        <p14:creationId xmlns:p14="http://schemas.microsoft.com/office/powerpoint/2010/main" val="138649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BFE0-26D9-5151-42B9-5853B3C76235}"/>
              </a:ext>
            </a:extLst>
          </p:cNvPr>
          <p:cNvSpPr>
            <a:spLocks noGrp="1"/>
          </p:cNvSpPr>
          <p:nvPr>
            <p:ph type="title"/>
          </p:nvPr>
        </p:nvSpPr>
        <p:spPr/>
        <p:txBody>
          <a:bodyPr>
            <a:normAutofit fontScale="90000"/>
          </a:bodyPr>
          <a:lstStyle/>
          <a:p>
            <a:r>
              <a:rPr lang="en-US" sz="2400" b="0" dirty="0">
                <a:latin typeface="+mn-lt"/>
                <a:cs typeface="Segoe UI"/>
              </a:rPr>
              <a:t> </a:t>
            </a:r>
            <a:r>
              <a:rPr lang="en-US" sz="2400" dirty="0">
                <a:latin typeface="+mn-lt"/>
                <a:cs typeface="Segoe UI"/>
              </a:rPr>
              <a:t>Exposure to used needles or drug paraphernalia can:</a:t>
            </a:r>
            <a:br>
              <a:rPr lang="en-US" sz="2400" dirty="0">
                <a:latin typeface="+mn-lt"/>
                <a:cs typeface="Segoe UI"/>
              </a:rPr>
            </a:br>
            <a:r>
              <a:rPr lang="en-US" sz="2400" b="0" dirty="0">
                <a:latin typeface="+mn-lt"/>
                <a:cs typeface="Segoe UI"/>
              </a:rPr>
              <a:t>Put individuals at risk of infections such as Hepatitis B or C, HIV, and bacterial infections like staph. These infections can occur if another person's blood or body fluid touches your skin, eyes, mouth, or other mucosal surfaces. </a:t>
            </a:r>
            <a:br>
              <a:rPr lang="en-US" sz="2400" b="0" dirty="0">
                <a:latin typeface="+mn-lt"/>
                <a:cs typeface="Segoe UI"/>
              </a:rPr>
            </a:br>
            <a:br>
              <a:rPr lang="en-US" sz="2400" b="0" dirty="0">
                <a:latin typeface="+mn-lt"/>
                <a:cs typeface="Segoe UI"/>
              </a:rPr>
            </a:br>
            <a:r>
              <a:rPr lang="en-US" sz="2400" b="0" dirty="0">
                <a:latin typeface="+mn-lt"/>
                <a:cs typeface="Segoe UI"/>
              </a:rPr>
              <a:t>Additionally, discarded needles can pose a major health threat as they can contract blood-borne diseases or be exposed to remnants of drugs.</a:t>
            </a:r>
            <a:endParaRPr lang="en-US" sz="2400" dirty="0">
              <a:latin typeface="+mn-lt"/>
            </a:endParaRPr>
          </a:p>
          <a:p>
            <a:endParaRPr lang="en-US" sz="1800" dirty="0">
              <a:latin typeface="+mn-lt"/>
            </a:endParaRPr>
          </a:p>
        </p:txBody>
      </p:sp>
      <p:pic>
        <p:nvPicPr>
          <p:cNvPr id="10" name="Content Placeholder 9" descr="Person using iPad">
            <a:extLst>
              <a:ext uri="{FF2B5EF4-FFF2-40B4-BE49-F238E27FC236}">
                <a16:creationId xmlns:a16="http://schemas.microsoft.com/office/drawing/2014/main" id="{61217CE1-04C0-EAB7-815A-26E3D2D051B5}"/>
              </a:ext>
            </a:extLst>
          </p:cNvPr>
          <p:cNvPicPr>
            <a:picLocks noGrp="1" noChangeAspect="1"/>
          </p:cNvPicPr>
          <p:nvPr>
            <p:ph sz="half" idx="2"/>
          </p:nvPr>
        </p:nvPicPr>
        <p:blipFill>
          <a:blip r:embed="rId6"/>
          <a:stretch>
            <a:fillRect/>
          </a:stretch>
        </p:blipFill>
        <p:spPr>
          <a:xfrm>
            <a:off x="6263414" y="3983038"/>
            <a:ext cx="4877229" cy="2452794"/>
          </a:xfrm>
        </p:spPr>
      </p:pic>
      <p:sp>
        <p:nvSpPr>
          <p:cNvPr id="6" name="TextBox 5">
            <a:extLst>
              <a:ext uri="{FF2B5EF4-FFF2-40B4-BE49-F238E27FC236}">
                <a16:creationId xmlns:a16="http://schemas.microsoft.com/office/drawing/2014/main" id="{C9B87961-E40B-46C2-E91A-DEE9FD55F3FE}"/>
              </a:ext>
            </a:extLst>
          </p:cNvPr>
          <p:cNvSpPr txBox="1"/>
          <p:nvPr/>
        </p:nvSpPr>
        <p:spPr>
          <a:xfrm flipV="1">
            <a:off x="1025241" y="3739034"/>
            <a:ext cx="3846513" cy="18296"/>
          </a:xfrm>
          <a:prstGeom prst="rect">
            <a:avLst/>
          </a:prstGeom>
        </p:spPr>
        <p:txBody>
          <a:bodyPr lIns="91440" tIns="45720" rIns="91440" bIns="45720" anchor="t">
            <a:normAutofit fontScale="25000" lnSpcReduction="20000"/>
          </a:bodyPr>
          <a:lstStyle/>
          <a:p>
            <a:r>
              <a:rPr lang="en-US"/>
              <a:t>.</a:t>
            </a:r>
          </a:p>
        </p:txBody>
      </p:sp>
      <p:sp>
        <p:nvSpPr>
          <p:cNvPr id="9" name="Content Placeholder 8">
            <a:extLst>
              <a:ext uri="{FF2B5EF4-FFF2-40B4-BE49-F238E27FC236}">
                <a16:creationId xmlns:a16="http://schemas.microsoft.com/office/drawing/2014/main" id="{EEB542AE-E524-B3AA-E1A5-5B78D8E9EC77}"/>
              </a:ext>
            </a:extLst>
          </p:cNvPr>
          <p:cNvSpPr>
            <a:spLocks noGrp="1"/>
          </p:cNvSpPr>
          <p:nvPr>
            <p:ph sz="half" idx="1"/>
          </p:nvPr>
        </p:nvSpPr>
        <p:spPr>
          <a:xfrm>
            <a:off x="6088879" y="969264"/>
            <a:ext cx="5264921" cy="2684265"/>
          </a:xfrm>
        </p:spPr>
        <p:txBody>
          <a:bodyPr vert="horz" lIns="91440" tIns="45720" rIns="91440" bIns="45720" rtlCol="0" anchor="t">
            <a:normAutofit fontScale="70000" lnSpcReduction="20000"/>
          </a:bodyPr>
          <a:lstStyle/>
          <a:p>
            <a:r>
              <a:rPr lang="en-US" sz="3200" b="1" dirty="0">
                <a:cs typeface="Segoe UI"/>
              </a:rPr>
              <a:t>By ensuring proper disposal, we can:</a:t>
            </a:r>
            <a:endParaRPr lang="en-US" b="1" dirty="0"/>
          </a:p>
          <a:p>
            <a:pPr marL="457200" indent="-457200">
              <a:buChar char="•"/>
            </a:pPr>
            <a:r>
              <a:rPr lang="en-US" sz="3200" dirty="0">
                <a:cs typeface="Segoe UI"/>
              </a:rPr>
              <a:t> Protect public health</a:t>
            </a:r>
            <a:endParaRPr lang="en-US" dirty="0">
              <a:cs typeface="Segoe UI"/>
            </a:endParaRPr>
          </a:p>
          <a:p>
            <a:pPr marL="457200" indent="-457200">
              <a:buChar char="•"/>
            </a:pPr>
            <a:r>
              <a:rPr lang="en-US" sz="3200" dirty="0">
                <a:cs typeface="Segoe UI"/>
              </a:rPr>
              <a:t> Reduce environmental pollution  </a:t>
            </a:r>
            <a:endParaRPr lang="en-US" dirty="0">
              <a:cs typeface="Segoe UI"/>
            </a:endParaRPr>
          </a:p>
          <a:p>
            <a:pPr marL="457200" indent="-457200">
              <a:buChar char="•"/>
            </a:pPr>
            <a:r>
              <a:rPr lang="en-US" sz="3200" dirty="0">
                <a:cs typeface="Segoe UI"/>
              </a:rPr>
              <a:t>Promote a safer and healthier living environment for our tenants and staff. </a:t>
            </a:r>
            <a:endParaRPr lang="en-US" dirty="0"/>
          </a:p>
        </p:txBody>
      </p:sp>
      <p:pic>
        <p:nvPicPr>
          <p:cNvPr id="3" name="slide 25">
            <a:hlinkClick r:id="" action="ppaction://media"/>
            <a:extLst>
              <a:ext uri="{FF2B5EF4-FFF2-40B4-BE49-F238E27FC236}">
                <a16:creationId xmlns:a16="http://schemas.microsoft.com/office/drawing/2014/main" id="{48D7BFB0-BC6B-4FF4-8740-7D14D30F61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3765" y="273424"/>
            <a:ext cx="609600" cy="609600"/>
          </a:xfrm>
          <a:prstGeom prst="rect">
            <a:avLst/>
          </a:prstGeom>
        </p:spPr>
      </p:pic>
      <p:pic>
        <p:nvPicPr>
          <p:cNvPr id="4" name="slide 25 1">
            <a:hlinkClick r:id="" action="ppaction://media"/>
            <a:extLst>
              <a:ext uri="{FF2B5EF4-FFF2-40B4-BE49-F238E27FC236}">
                <a16:creationId xmlns:a16="http://schemas.microsoft.com/office/drawing/2014/main" id="{80DE1AB3-88D0-4624-B015-72A66121FF2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3765" y="273424"/>
            <a:ext cx="609600" cy="609600"/>
          </a:xfrm>
          <a:prstGeom prst="rect">
            <a:avLst/>
          </a:prstGeom>
        </p:spPr>
      </p:pic>
    </p:spTree>
    <p:extLst>
      <p:ext uri="{BB962C8B-B14F-4D97-AF65-F5344CB8AC3E}">
        <p14:creationId xmlns:p14="http://schemas.microsoft.com/office/powerpoint/2010/main" val="8090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65" fill="hold"/>
                                        <p:tgtEl>
                                          <p:spTgt spid="3"/>
                                        </p:tgtEl>
                                      </p:cBhvr>
                                    </p:cmd>
                                  </p:childTnLst>
                                </p:cTn>
                              </p:par>
                            </p:childTnLst>
                          </p:cTn>
                        </p:par>
                        <p:par>
                          <p:cTn id="7" fill="hold">
                            <p:stCondLst>
                              <p:cond delay="25965"/>
                            </p:stCondLst>
                            <p:childTnLst>
                              <p:par>
                                <p:cTn id="8" presetID="1" presetClass="mediacall" presetSubtype="0" fill="hold" nodeType="afterEffect">
                                  <p:stCondLst>
                                    <p:cond delay="0"/>
                                  </p:stCondLst>
                                  <p:childTnLst>
                                    <p:cmd type="call" cmd="playFrom(0.0)">
                                      <p:cBhvr>
                                        <p:cTn id="9" dur="8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3A77159-189E-86D4-09C7-8F9662D8D43F}"/>
              </a:ext>
            </a:extLst>
          </p:cNvPr>
          <p:cNvSpPr>
            <a:spLocks noGrp="1"/>
          </p:cNvSpPr>
          <p:nvPr>
            <p:ph type="ctrTitle"/>
          </p:nvPr>
        </p:nvSpPr>
        <p:spPr>
          <a:xfrm>
            <a:off x="521208" y="1211766"/>
            <a:ext cx="7237052" cy="4727988"/>
          </a:xfrm>
        </p:spPr>
        <p:txBody>
          <a:bodyPr anchor="b">
            <a:normAutofit/>
          </a:bodyPr>
          <a:lstStyle/>
          <a:p>
            <a:r>
              <a:rPr lang="en-US" sz="7400"/>
              <a:t>Ongoing Support and Resources</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694110082"/>
      </p:ext>
    </p:extLst>
  </p:cSld>
  <p:clrMapOvr>
    <a:overrideClrMapping bg1="dk1" tx1="lt1" bg2="dk2" tx2="lt2" accent1="accent1" accent2="accent2" accent3="accent3" accent4="accent4" accent5="accent5" accent6="accent6" hlink="hlink" folHlink="folHlink"/>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tocked pharmacy shelves">
            <a:extLst>
              <a:ext uri="{FF2B5EF4-FFF2-40B4-BE49-F238E27FC236}">
                <a16:creationId xmlns:a16="http://schemas.microsoft.com/office/drawing/2014/main" id="{F134096C-7BFC-4E90-B14B-99FC9F0C118E}"/>
              </a:ext>
            </a:extLst>
          </p:cNvPr>
          <p:cNvPicPr>
            <a:picLocks noGrp="1" noChangeAspect="1"/>
          </p:cNvPicPr>
          <p:nvPr>
            <p:ph sz="half" idx="1"/>
          </p:nvPr>
        </p:nvPicPr>
        <p:blipFill>
          <a:blip r:embed="rId9"/>
          <a:srcRect l="33885" r="25435"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E039A80B-863B-FDA1-49EC-B96134F26B81}"/>
              </a:ext>
            </a:extLst>
          </p:cNvPr>
          <p:cNvSpPr>
            <a:spLocks noGrp="1"/>
          </p:cNvSpPr>
          <p:nvPr>
            <p:ph type="title"/>
          </p:nvPr>
        </p:nvSpPr>
        <p:spPr>
          <a:xfrm>
            <a:off x="5438762" y="657370"/>
            <a:ext cx="6232310" cy="1557930"/>
          </a:xfrm>
        </p:spPr>
        <p:txBody>
          <a:bodyPr vert="horz" lIns="91440" tIns="45720" rIns="91440" bIns="45720" rtlCol="0" anchor="t">
            <a:normAutofit/>
          </a:bodyPr>
          <a:lstStyle/>
          <a:p>
            <a:r>
              <a:rPr lang="en-US" sz="4400" dirty="0"/>
              <a:t>Accessing Narcan and Supplies</a:t>
            </a:r>
          </a:p>
        </p:txBody>
      </p:sp>
      <p:sp>
        <p:nvSpPr>
          <p:cNvPr id="4" name="Content Placeholder 3">
            <a:extLst>
              <a:ext uri="{FF2B5EF4-FFF2-40B4-BE49-F238E27FC236}">
                <a16:creationId xmlns:a16="http://schemas.microsoft.com/office/drawing/2014/main" id="{00527F15-B3C1-C858-193D-43AD71725421}"/>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438775" y="2215300"/>
            <a:ext cx="6232310" cy="4130709"/>
          </a:xfrm>
        </p:spPr>
        <p:txBody>
          <a:bodyPr>
            <a:noAutofit/>
          </a:bodyPr>
          <a:lstStyle/>
          <a:p>
            <a:pPr marL="0" indent="0">
              <a:spcBef>
                <a:spcPts val="2500"/>
              </a:spcBef>
              <a:buNone/>
            </a:pPr>
            <a:r>
              <a:rPr lang="en-US" sz="1600" b="1" dirty="0"/>
              <a:t>Pharmacies</a:t>
            </a:r>
          </a:p>
          <a:p>
            <a:pPr marL="0" lvl="1" indent="0">
              <a:buNone/>
            </a:pPr>
            <a:r>
              <a:rPr lang="en-US" sz="1600" dirty="0"/>
              <a:t>Narcan and related supplies can be obtained from many pharmacies, including national chains and local independent pharmacies.</a:t>
            </a:r>
          </a:p>
          <a:p>
            <a:pPr marL="0" indent="0">
              <a:spcBef>
                <a:spcPts val="2500"/>
              </a:spcBef>
              <a:buNone/>
            </a:pPr>
            <a:r>
              <a:rPr lang="en-US" sz="1600" b="1" dirty="0"/>
              <a:t>Healthcare Providers</a:t>
            </a:r>
          </a:p>
          <a:p>
            <a:pPr marL="0" lvl="1" indent="0">
              <a:buNone/>
            </a:pPr>
            <a:r>
              <a:rPr lang="en-US" sz="1600" dirty="0"/>
              <a:t>Supplies can also be obtained from healthcare providers, including doctors, clinics, and hospitals, who can prescribe and administer these medications.</a:t>
            </a:r>
          </a:p>
          <a:p>
            <a:pPr marL="0" indent="0">
              <a:spcBef>
                <a:spcPts val="2500"/>
              </a:spcBef>
              <a:buNone/>
            </a:pPr>
            <a:r>
              <a:rPr lang="en-US" sz="1600" b="1" dirty="0"/>
              <a:t>Community Organizations</a:t>
            </a:r>
          </a:p>
          <a:p>
            <a:pPr marL="0" lvl="1" indent="0">
              <a:buNone/>
            </a:pPr>
            <a:r>
              <a:rPr lang="en-US" sz="1600" dirty="0"/>
              <a:t>Many community organizations, including harm reduction programs and public health departments, offer Narcan and related supplies at no cost or at a reduced cost to those who need them.</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27 1">
            <a:hlinkClick r:id="" action="ppaction://media"/>
            <a:extLst>
              <a:ext uri="{FF2B5EF4-FFF2-40B4-BE49-F238E27FC236}">
                <a16:creationId xmlns:a16="http://schemas.microsoft.com/office/drawing/2014/main" id="{B2C86A45-9A4B-4D37-9396-888C36DE99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1694" y="203291"/>
            <a:ext cx="609600" cy="609600"/>
          </a:xfrm>
          <a:prstGeom prst="rect">
            <a:avLst/>
          </a:prstGeom>
        </p:spPr>
      </p:pic>
      <p:pic>
        <p:nvPicPr>
          <p:cNvPr id="6" name="slide 27 2">
            <a:hlinkClick r:id="" action="ppaction://media"/>
            <a:extLst>
              <a:ext uri="{FF2B5EF4-FFF2-40B4-BE49-F238E27FC236}">
                <a16:creationId xmlns:a16="http://schemas.microsoft.com/office/drawing/2014/main" id="{AF8AF446-8F9A-47A6-B496-A976DA4949C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99309" y="203291"/>
            <a:ext cx="609600" cy="609600"/>
          </a:xfrm>
          <a:prstGeom prst="rect">
            <a:avLst/>
          </a:prstGeom>
        </p:spPr>
      </p:pic>
      <p:pic>
        <p:nvPicPr>
          <p:cNvPr id="7" name="slide 27 3">
            <a:hlinkClick r:id="" action="ppaction://media"/>
            <a:extLst>
              <a:ext uri="{FF2B5EF4-FFF2-40B4-BE49-F238E27FC236}">
                <a16:creationId xmlns:a16="http://schemas.microsoft.com/office/drawing/2014/main" id="{6ED28501-A7DE-4FA7-9FDF-F042106E4CC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53443" y="203290"/>
            <a:ext cx="609600" cy="609600"/>
          </a:xfrm>
          <a:prstGeom prst="rect">
            <a:avLst/>
          </a:prstGeom>
        </p:spPr>
      </p:pic>
    </p:spTree>
    <p:extLst>
      <p:ext uri="{BB962C8B-B14F-4D97-AF65-F5344CB8AC3E}">
        <p14:creationId xmlns:p14="http://schemas.microsoft.com/office/powerpoint/2010/main" val="103925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8411" fill="hold"/>
                                        <p:tgtEl>
                                          <p:spTgt spid="3"/>
                                        </p:tgtEl>
                                      </p:cBhvr>
                                    </p:cmd>
                                  </p:childTnLst>
                                </p:cTn>
                              </p:par>
                            </p:childTnLst>
                          </p:cTn>
                        </p:par>
                        <p:par>
                          <p:cTn id="10" fill="hold">
                            <p:stCondLst>
                              <p:cond delay="8661"/>
                            </p:stCondLst>
                            <p:childTnLst>
                              <p:par>
                                <p:cTn id="11" presetID="1" presetClass="mediacall" presetSubtype="0" fill="hold" nodeType="afterEffect">
                                  <p:stCondLst>
                                    <p:cond delay="0"/>
                                  </p:stCondLst>
                                  <p:childTnLst>
                                    <p:cmd type="call" cmd="playFrom(0.0)">
                                      <p:cBhvr>
                                        <p:cTn id="12" dur="10109" fill="hold"/>
                                        <p:tgtEl>
                                          <p:spTgt spid="6"/>
                                        </p:tgtEl>
                                      </p:cBhvr>
                                    </p:cmd>
                                  </p:childTnLst>
                                </p:cTn>
                              </p:par>
                            </p:childTnLst>
                          </p:cTn>
                        </p:par>
                        <p:par>
                          <p:cTn id="13" fill="hold">
                            <p:stCondLst>
                              <p:cond delay="18770"/>
                            </p:stCondLst>
                            <p:childTnLst>
                              <p:par>
                                <p:cTn id="14" presetID="1" presetClass="mediacall" presetSubtype="0" fill="hold" nodeType="afterEffect">
                                  <p:stCondLst>
                                    <p:cond delay="0"/>
                                  </p:stCondLst>
                                  <p:childTnLst>
                                    <p:cmd type="call" cmd="playFrom(0.0)">
                                      <p:cBhvr>
                                        <p:cTn id="15" dur="117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6"/>
                </p:tgtEl>
              </p:cMediaNode>
            </p:audio>
            <p:audio>
              <p:cMediaNode vol="80000">
                <p:cTn id="18"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oup of businessman presenter / 3D Design">
            <a:extLst>
              <a:ext uri="{FF2B5EF4-FFF2-40B4-BE49-F238E27FC236}">
                <a16:creationId xmlns:a16="http://schemas.microsoft.com/office/drawing/2014/main" id="{2C302249-D7E5-42ED-81C9-1795F3D26FB2}"/>
              </a:ext>
            </a:extLst>
          </p:cNvPr>
          <p:cNvPicPr>
            <a:picLocks noGrp="1" noChangeAspect="1"/>
          </p:cNvPicPr>
          <p:nvPr>
            <p:ph sz="half" idx="1"/>
          </p:nvPr>
        </p:nvPicPr>
        <p:blipFill>
          <a:blip r:embed="rId5"/>
          <a:srcRect l="25173" r="20589"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B093FC83-13B8-472E-A595-C5F0E1C1B405}"/>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dirty="0"/>
              <a:t>Training and Refreshers for you</a:t>
            </a:r>
          </a:p>
        </p:txBody>
      </p:sp>
      <p:sp>
        <p:nvSpPr>
          <p:cNvPr id="4" name="Content Placeholder 3">
            <a:extLst>
              <a:ext uri="{FF2B5EF4-FFF2-40B4-BE49-F238E27FC236}">
                <a16:creationId xmlns:a16="http://schemas.microsoft.com/office/drawing/2014/main" id="{E3BC531A-9958-19D7-50DB-83212A7C5AED}"/>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475497" y="2577871"/>
            <a:ext cx="6195588" cy="1463776"/>
          </a:xfrm>
        </p:spPr>
        <p:txBody>
          <a:bodyPr vert="horz" lIns="91440" tIns="45720" rIns="91440" bIns="45720" rtlCol="0" anchor="t">
            <a:noAutofit/>
          </a:bodyPr>
          <a:lstStyle/>
          <a:p>
            <a:pPr marL="0" indent="0">
              <a:spcBef>
                <a:spcPts val="2500"/>
              </a:spcBef>
              <a:buNone/>
            </a:pPr>
            <a:r>
              <a:rPr lang="en-US" sz="1800" b="1" dirty="0"/>
              <a:t>Importance of Training and Refreshers</a:t>
            </a:r>
          </a:p>
          <a:p>
            <a:pPr marL="0" lvl="1" indent="0">
              <a:buNone/>
            </a:pPr>
            <a:r>
              <a:rPr lang="en-US" dirty="0"/>
              <a:t>Training and refreshers are crucial in ensuring  you have the knowledge and skills to respond appropriately to overdoses. Training and refreshers also provide benefits such as improved staff confidence, and reduced risk of errors.</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28">
            <a:hlinkClick r:id="" action="ppaction://media"/>
            <a:extLst>
              <a:ext uri="{FF2B5EF4-FFF2-40B4-BE49-F238E27FC236}">
                <a16:creationId xmlns:a16="http://schemas.microsoft.com/office/drawing/2014/main" id="{47A8BC49-7113-4E9F-AF29-DA631E242C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069" y="203291"/>
            <a:ext cx="609600" cy="609600"/>
          </a:xfrm>
          <a:prstGeom prst="rect">
            <a:avLst/>
          </a:prstGeom>
        </p:spPr>
      </p:pic>
    </p:spTree>
    <p:extLst>
      <p:ext uri="{BB962C8B-B14F-4D97-AF65-F5344CB8AC3E}">
        <p14:creationId xmlns:p14="http://schemas.microsoft.com/office/powerpoint/2010/main" val="187623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4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Hands forming circle">
            <a:extLst>
              <a:ext uri="{FF2B5EF4-FFF2-40B4-BE49-F238E27FC236}">
                <a16:creationId xmlns:a16="http://schemas.microsoft.com/office/drawing/2014/main" id="{CDC200A5-E4C7-4F2B-AE9E-EEC9DAA6625E}"/>
              </a:ext>
            </a:extLst>
          </p:cNvPr>
          <p:cNvPicPr>
            <a:picLocks noGrp="1" noChangeAspect="1"/>
          </p:cNvPicPr>
          <p:nvPr>
            <p:ph sz="half" idx="1"/>
          </p:nvPr>
        </p:nvPicPr>
        <p:blipFill>
          <a:blip r:embed="rId5"/>
          <a:srcRect t="125" r="1" b="29194"/>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54B4BD1A-9042-0DEB-AC86-FFE5F1094DAA}"/>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100"/>
              <a:t>Community Resources and Support Networks</a:t>
            </a:r>
          </a:p>
        </p:txBody>
      </p:sp>
      <p:sp>
        <p:nvSpPr>
          <p:cNvPr id="4" name="Content Placeholder 3">
            <a:extLst>
              <a:ext uri="{FF2B5EF4-FFF2-40B4-BE49-F238E27FC236}">
                <a16:creationId xmlns:a16="http://schemas.microsoft.com/office/drawing/2014/main" id="{85B5A6E8-B786-4474-087B-941C35605213}"/>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vert="horz" lIns="91440" tIns="45720" rIns="91440" bIns="45720" rtlCol="0" anchor="t">
            <a:normAutofit/>
          </a:bodyPr>
          <a:lstStyle/>
          <a:p>
            <a:pPr marL="0" indent="0">
              <a:spcBef>
                <a:spcPts val="2500"/>
              </a:spcBef>
              <a:buNone/>
            </a:pPr>
            <a:endParaRPr lang="en-US" sz="1400" b="1" dirty="0"/>
          </a:p>
          <a:p>
            <a:pPr marL="0" lvl="1" indent="0">
              <a:buNone/>
            </a:pPr>
            <a:r>
              <a:rPr lang="en-US" sz="1600" dirty="0"/>
              <a:t>Community resources and support networks can provide additional support and resources to you as well as other community members. These can include counseling services, peer support groups, and harm reduction programs.</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6" name="slide 29">
            <a:hlinkClick r:id="" action="ppaction://media"/>
            <a:extLst>
              <a:ext uri="{FF2B5EF4-FFF2-40B4-BE49-F238E27FC236}">
                <a16:creationId xmlns:a16="http://schemas.microsoft.com/office/drawing/2014/main" id="{42FB04E8-2CE4-4457-95B3-BA9029ED3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3412" y="269738"/>
            <a:ext cx="609600" cy="609600"/>
          </a:xfrm>
          <a:prstGeom prst="rect">
            <a:avLst/>
          </a:prstGeom>
        </p:spPr>
      </p:pic>
    </p:spTree>
    <p:extLst>
      <p:ext uri="{BB962C8B-B14F-4D97-AF65-F5344CB8AC3E}">
        <p14:creationId xmlns:p14="http://schemas.microsoft.com/office/powerpoint/2010/main" val="12222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4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Sad and Depressed Cute Little Girl Holding Her Head and Looking Through the Window">
            <a:extLst>
              <a:ext uri="{FF2B5EF4-FFF2-40B4-BE49-F238E27FC236}">
                <a16:creationId xmlns:a16="http://schemas.microsoft.com/office/drawing/2014/main" id="{C6ED384E-3C6F-4E44-972C-66F599D3BE74}"/>
              </a:ext>
            </a:extLst>
          </p:cNvPr>
          <p:cNvPicPr>
            <a:picLocks noGrp="1" noChangeAspect="1"/>
          </p:cNvPicPr>
          <p:nvPr>
            <p:ph sz="half" idx="1"/>
          </p:nvPr>
        </p:nvPicPr>
        <p:blipFill>
          <a:blip r:embed="rId7"/>
          <a:srcRect l="34861" r="1"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E4EAF458-A2FD-32B0-3B25-94E8351F6752}"/>
              </a:ext>
            </a:extLst>
          </p:cNvPr>
          <p:cNvSpPr>
            <a:spLocks noGrp="1"/>
          </p:cNvSpPr>
          <p:nvPr>
            <p:ph type="title"/>
          </p:nvPr>
        </p:nvSpPr>
        <p:spPr>
          <a:xfrm>
            <a:off x="7001547" y="976160"/>
            <a:ext cx="4822899" cy="1463040"/>
          </a:xfrm>
        </p:spPr>
        <p:txBody>
          <a:bodyPr vert="horz" lIns="91440" tIns="45720" rIns="91440" bIns="45720" rtlCol="0" anchor="t">
            <a:normAutofit/>
          </a:bodyPr>
          <a:lstStyle/>
          <a:p>
            <a:r>
              <a:rPr lang="en-US" sz="4400"/>
              <a:t>Overview of the Opioid Epidemic</a:t>
            </a:r>
          </a:p>
        </p:txBody>
      </p:sp>
      <p:sp>
        <p:nvSpPr>
          <p:cNvPr id="4" name="Content Placeholder 3">
            <a:extLst>
              <a:ext uri="{FF2B5EF4-FFF2-40B4-BE49-F238E27FC236}">
                <a16:creationId xmlns:a16="http://schemas.microsoft.com/office/drawing/2014/main" id="{FDE261E6-051C-4CC0-0833-23E56BFAAC10}"/>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a:normAutofit/>
          </a:bodyPr>
          <a:lstStyle/>
          <a:p>
            <a:pPr marL="0" indent="0">
              <a:spcBef>
                <a:spcPts val="2500"/>
              </a:spcBef>
              <a:buNone/>
            </a:pPr>
            <a:r>
              <a:rPr lang="en-US" sz="1400" b="1" dirty="0"/>
              <a:t>Misuse and Addiction</a:t>
            </a:r>
          </a:p>
          <a:p>
            <a:pPr marL="0" lvl="1" indent="0">
              <a:buNone/>
            </a:pPr>
            <a:r>
              <a:rPr lang="en-US" sz="1400" dirty="0"/>
              <a:t>The opioid epidemic is a result of the widespread misuse and addiction to prescription painkillers and illegal opioids, which have caused a surge in addiction rates and overdose deaths.</a:t>
            </a:r>
          </a:p>
          <a:p>
            <a:pPr marL="0" indent="0">
              <a:spcBef>
                <a:spcPts val="2500"/>
              </a:spcBef>
              <a:buNone/>
            </a:pPr>
            <a:r>
              <a:rPr lang="en-US" sz="1400" b="1" dirty="0"/>
              <a:t>Impact on Communities</a:t>
            </a:r>
          </a:p>
          <a:p>
            <a:pPr marL="0" lvl="1" indent="0">
              <a:buNone/>
            </a:pPr>
            <a:r>
              <a:rPr lang="en-US" sz="1400" dirty="0"/>
              <a:t>The opioid epidemic has devastated families and communities, leading to an increase in crime, homelessness, and other social problems.</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3 1">
            <a:hlinkClick r:id="" action="ppaction://media"/>
            <a:extLst>
              <a:ext uri="{FF2B5EF4-FFF2-40B4-BE49-F238E27FC236}">
                <a16:creationId xmlns:a16="http://schemas.microsoft.com/office/drawing/2014/main" id="{63E467B4-0543-465D-8BE5-008CC95904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3412" y="277929"/>
            <a:ext cx="609600" cy="609600"/>
          </a:xfrm>
          <a:prstGeom prst="rect">
            <a:avLst/>
          </a:prstGeom>
        </p:spPr>
      </p:pic>
      <p:pic>
        <p:nvPicPr>
          <p:cNvPr id="6" name="slide 3 2">
            <a:hlinkClick r:id="" action="ppaction://media"/>
            <a:extLst>
              <a:ext uri="{FF2B5EF4-FFF2-40B4-BE49-F238E27FC236}">
                <a16:creationId xmlns:a16="http://schemas.microsoft.com/office/drawing/2014/main" id="{546EE6C0-E00A-46EF-9101-91FBF23611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87523" y="277929"/>
            <a:ext cx="609600" cy="609600"/>
          </a:xfrm>
          <a:prstGeom prst="rect">
            <a:avLst/>
          </a:prstGeom>
        </p:spPr>
      </p:pic>
    </p:spTree>
    <p:extLst>
      <p:ext uri="{BB962C8B-B14F-4D97-AF65-F5344CB8AC3E}">
        <p14:creationId xmlns:p14="http://schemas.microsoft.com/office/powerpoint/2010/main" val="2250918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1519" fill="hold"/>
                                        <p:tgtEl>
                                          <p:spTgt spid="3"/>
                                        </p:tgtEl>
                                      </p:cBhvr>
                                    </p:cmd>
                                  </p:childTnLst>
                                </p:cTn>
                              </p:par>
                            </p:childTnLst>
                          </p:cTn>
                        </p:par>
                        <p:par>
                          <p:cTn id="10" fill="hold">
                            <p:stCondLst>
                              <p:cond delay="11769"/>
                            </p:stCondLst>
                            <p:childTnLst>
                              <p:par>
                                <p:cTn id="11" presetID="1" presetClass="mediacall" presetSubtype="0" fill="hold" nodeType="afterEffect">
                                  <p:stCondLst>
                                    <p:cond delay="0"/>
                                  </p:stCondLst>
                                  <p:childTnLst>
                                    <p:cmd type="call" cmd="playFrom(0.0)">
                                      <p:cBhvr>
                                        <p:cTn id="12" dur="92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F92585-7A99-6108-9663-8C5903274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1" name="Freeform: Shape 10">
            <a:extLst>
              <a:ext uri="{FF2B5EF4-FFF2-40B4-BE49-F238E27FC236}">
                <a16:creationId xmlns:a16="http://schemas.microsoft.com/office/drawing/2014/main" id="{C6D5B03A-B780-A698-DFA9-C9932F22D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845" y="3079474"/>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F712AF1-C927-D9BE-8EAD-1BACEB9C08FF}"/>
              </a:ext>
            </a:extLst>
          </p:cNvPr>
          <p:cNvSpPr>
            <a:spLocks noGrp="1"/>
          </p:cNvSpPr>
          <p:nvPr>
            <p:ph type="title"/>
          </p:nvPr>
        </p:nvSpPr>
        <p:spPr>
          <a:xfrm>
            <a:off x="517869" y="1327295"/>
            <a:ext cx="11153214" cy="1408176"/>
          </a:xfrm>
        </p:spPr>
        <p:txBody>
          <a:bodyPr anchor="b">
            <a:normAutofit/>
          </a:bodyPr>
          <a:lstStyle/>
          <a:p>
            <a:r>
              <a:rPr lang="en-US" sz="6800"/>
              <a:t>Conclusion</a:t>
            </a:r>
          </a:p>
        </p:txBody>
      </p:sp>
      <p:graphicFrame>
        <p:nvGraphicFramePr>
          <p:cNvPr id="4" name="Content Placeholder 2">
            <a:extLst>
              <a:ext uri="{FF2B5EF4-FFF2-40B4-BE49-F238E27FC236}">
                <a16:creationId xmlns:a16="http://schemas.microsoft.com/office/drawing/2014/main" id="{E069BECA-C0D4-49E0-06E1-6BA57F62B12E}"/>
              </a:ext>
            </a:extLst>
          </p:cNvPr>
          <p:cNvGraphicFramePr>
            <a:graphicFrameLocks noGrp="1"/>
          </p:cNvGraphicFramePr>
          <p:nvPr>
            <p:ph idx="1"/>
            <p:extLst>
              <p:ext uri="{D42A27DB-BD31-4B8C-83A1-F6EECF244321}">
                <p14:modId xmlns:p14="http://schemas.microsoft.com/office/powerpoint/2010/main" val="2087188515"/>
              </p:ex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GraphicFramePr>
        <p:xfrm>
          <a:off x="517869" y="3789578"/>
          <a:ext cx="11153214" cy="24688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 name="slide 30 1">
            <a:hlinkClick r:id="" action="ppaction://media"/>
            <a:extLst>
              <a:ext uri="{FF2B5EF4-FFF2-40B4-BE49-F238E27FC236}">
                <a16:creationId xmlns:a16="http://schemas.microsoft.com/office/drawing/2014/main" id="{35ABB9FC-C635-4A0A-B912-0941352419E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17869" y="240894"/>
            <a:ext cx="609600" cy="609600"/>
          </a:xfrm>
          <a:prstGeom prst="rect">
            <a:avLst/>
          </a:prstGeom>
        </p:spPr>
      </p:pic>
      <p:pic>
        <p:nvPicPr>
          <p:cNvPr id="5" name="slide 30 2">
            <a:hlinkClick r:id="" action="ppaction://media"/>
            <a:extLst>
              <a:ext uri="{FF2B5EF4-FFF2-40B4-BE49-F238E27FC236}">
                <a16:creationId xmlns:a16="http://schemas.microsoft.com/office/drawing/2014/main" id="{C64945B2-9821-496C-B6A1-04496EDFE6E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17869" y="290200"/>
            <a:ext cx="609600" cy="609600"/>
          </a:xfrm>
          <a:prstGeom prst="rect">
            <a:avLst/>
          </a:prstGeom>
        </p:spPr>
      </p:pic>
      <p:pic>
        <p:nvPicPr>
          <p:cNvPr id="6" name="slide 30 3">
            <a:hlinkClick r:id="" action="ppaction://media"/>
            <a:extLst>
              <a:ext uri="{FF2B5EF4-FFF2-40B4-BE49-F238E27FC236}">
                <a16:creationId xmlns:a16="http://schemas.microsoft.com/office/drawing/2014/main" id="{64B553A2-C94F-4A1C-A852-6DDF15D2D3BB}"/>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17869" y="216507"/>
            <a:ext cx="609600" cy="609600"/>
          </a:xfrm>
          <a:prstGeom prst="rect">
            <a:avLst/>
          </a:prstGeom>
        </p:spPr>
      </p:pic>
      <p:pic>
        <p:nvPicPr>
          <p:cNvPr id="7" name="slide 30 4">
            <a:hlinkClick r:id="" action="ppaction://media"/>
            <a:extLst>
              <a:ext uri="{FF2B5EF4-FFF2-40B4-BE49-F238E27FC236}">
                <a16:creationId xmlns:a16="http://schemas.microsoft.com/office/drawing/2014/main" id="{B20BE6A6-1F1A-47BF-8F29-01D4C00DE991}"/>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17869" y="211476"/>
            <a:ext cx="609600" cy="609600"/>
          </a:xfrm>
          <a:prstGeom prst="rect">
            <a:avLst/>
          </a:prstGeom>
        </p:spPr>
      </p:pic>
    </p:spTree>
    <p:extLst>
      <p:ext uri="{BB962C8B-B14F-4D97-AF65-F5344CB8AC3E}">
        <p14:creationId xmlns:p14="http://schemas.microsoft.com/office/powerpoint/2010/main" val="17343463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60" fill="hold"/>
                                        <p:tgtEl>
                                          <p:spTgt spid="3"/>
                                        </p:tgtEl>
                                      </p:cBhvr>
                                    </p:cmd>
                                  </p:childTnLst>
                                </p:cTn>
                              </p:par>
                            </p:childTnLst>
                          </p:cTn>
                        </p:par>
                        <p:par>
                          <p:cTn id="7" fill="hold">
                            <p:stCondLst>
                              <p:cond delay="12460"/>
                            </p:stCondLst>
                            <p:childTnLst>
                              <p:par>
                                <p:cTn id="8" presetID="1" presetClass="mediacall" presetSubtype="0" fill="hold" nodeType="afterEffect">
                                  <p:stCondLst>
                                    <p:cond delay="0"/>
                                  </p:stCondLst>
                                  <p:childTnLst>
                                    <p:cmd type="call" cmd="playFrom(0.0)">
                                      <p:cBhvr>
                                        <p:cTn id="9" dur="14576" fill="hold"/>
                                        <p:tgtEl>
                                          <p:spTgt spid="5"/>
                                        </p:tgtEl>
                                      </p:cBhvr>
                                    </p:cmd>
                                  </p:childTnLst>
                                </p:cTn>
                              </p:par>
                            </p:childTnLst>
                          </p:cTn>
                        </p:par>
                        <p:par>
                          <p:cTn id="10" fill="hold">
                            <p:stCondLst>
                              <p:cond delay="27036"/>
                            </p:stCondLst>
                            <p:childTnLst>
                              <p:par>
                                <p:cTn id="11" presetID="1" presetClass="mediacall" presetSubtype="0" fill="hold" nodeType="afterEffect">
                                  <p:stCondLst>
                                    <p:cond delay="0"/>
                                  </p:stCondLst>
                                  <p:childTnLst>
                                    <p:cmd type="call" cmd="playFrom(0.0)">
                                      <p:cBhvr>
                                        <p:cTn id="12" dur="7053" fill="hold"/>
                                        <p:tgtEl>
                                          <p:spTgt spid="6"/>
                                        </p:tgtEl>
                                      </p:cBhvr>
                                    </p:cmd>
                                  </p:childTnLst>
                                </p:cTn>
                              </p:par>
                            </p:childTnLst>
                          </p:cTn>
                        </p:par>
                        <p:par>
                          <p:cTn id="13" fill="hold">
                            <p:stCondLst>
                              <p:cond delay="34089"/>
                            </p:stCondLst>
                            <p:childTnLst>
                              <p:par>
                                <p:cTn id="14" presetID="1" presetClass="mediacall" presetSubtype="0" fill="hold" nodeType="afterEffect">
                                  <p:stCondLst>
                                    <p:cond delay="0"/>
                                  </p:stCondLst>
                                  <p:childTnLst>
                                    <p:cmd type="call" cmd="playFrom(0.0)">
                                      <p:cBhvr>
                                        <p:cTn id="15" dur="131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FD815B-1277-5E84-3430-3E13AE5DDAE3}"/>
              </a:ext>
            </a:extLst>
          </p:cNvPr>
          <p:cNvSpPr txBox="1"/>
          <p:nvPr/>
        </p:nvSpPr>
        <p:spPr>
          <a:xfrm>
            <a:off x="529947" y="1359458"/>
            <a:ext cx="65821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Calibri"/>
                <a:cs typeface="Calibri"/>
                <a:hlinkClick r:id="rId2"/>
              </a:rPr>
              <a:t>https://www.greaterops.org/forms/client-completion-of-training</a:t>
            </a:r>
            <a:endParaRPr lang="en-US" dirty="0"/>
          </a:p>
        </p:txBody>
      </p:sp>
      <p:sp>
        <p:nvSpPr>
          <p:cNvPr id="7" name="TextBox 6">
            <a:extLst>
              <a:ext uri="{FF2B5EF4-FFF2-40B4-BE49-F238E27FC236}">
                <a16:creationId xmlns:a16="http://schemas.microsoft.com/office/drawing/2014/main" id="{41EDD169-C3B7-0826-E80A-2C7EFE0FA0CF}"/>
              </a:ext>
            </a:extLst>
          </p:cNvPr>
          <p:cNvSpPr txBox="1"/>
          <p:nvPr/>
        </p:nvSpPr>
        <p:spPr>
          <a:xfrm>
            <a:off x="529947" y="2152500"/>
            <a:ext cx="630582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Congratulations, you have completed this training. Please click on the link below to certify that you participated and understand the materials reviewed. </a:t>
            </a:r>
          </a:p>
          <a:p>
            <a:endParaRPr lang="en-US" dirty="0"/>
          </a:p>
          <a:p>
            <a:r>
              <a:rPr lang="en-US" dirty="0"/>
              <a:t>Our the Learning and Development Director and your supervisor will be notified you have successfully completed this training and a training certificate will be emailed to you. </a:t>
            </a:r>
          </a:p>
        </p:txBody>
      </p:sp>
    </p:spTree>
    <p:extLst>
      <p:ext uri="{BB962C8B-B14F-4D97-AF65-F5344CB8AC3E}">
        <p14:creationId xmlns:p14="http://schemas.microsoft.com/office/powerpoint/2010/main" val="168482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Stay at home concept. House shape with surgical mask. Lockdown.">
            <a:extLst>
              <a:ext uri="{FF2B5EF4-FFF2-40B4-BE49-F238E27FC236}">
                <a16:creationId xmlns:a16="http://schemas.microsoft.com/office/drawing/2014/main" id="{5D8D15A3-84F5-4B99-9E26-F80128FC462B}"/>
              </a:ext>
            </a:extLst>
          </p:cNvPr>
          <p:cNvPicPr>
            <a:picLocks noGrp="1" noChangeAspect="1"/>
          </p:cNvPicPr>
          <p:nvPr>
            <p:ph sz="half" idx="1"/>
          </p:nvPr>
        </p:nvPicPr>
        <p:blipFill>
          <a:blip r:embed="rId5"/>
          <a:srcRect t="1223" r="1" b="21187"/>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2ACC4D4A-C113-6AA1-7689-A4BDB44BF1DD}"/>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100"/>
              <a:t>Impact on Communities and Housing Facilities</a:t>
            </a:r>
          </a:p>
        </p:txBody>
      </p:sp>
      <p:sp>
        <p:nvSpPr>
          <p:cNvPr id="4" name="Content Placeholder 3">
            <a:extLst>
              <a:ext uri="{FF2B5EF4-FFF2-40B4-BE49-F238E27FC236}">
                <a16:creationId xmlns:a16="http://schemas.microsoft.com/office/drawing/2014/main" id="{1EB0B045-F9CB-EAEF-1987-830F82A7EE8C}"/>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vert="horz" lIns="91440" tIns="45720" rIns="91440" bIns="45720" rtlCol="0" anchor="t">
            <a:normAutofit lnSpcReduction="10000"/>
          </a:bodyPr>
          <a:lstStyle/>
          <a:p>
            <a:pPr marL="0" indent="0">
              <a:spcBef>
                <a:spcPts val="2500"/>
              </a:spcBef>
              <a:buNone/>
            </a:pPr>
            <a:endParaRPr lang="en-US" sz="1400" b="1" dirty="0"/>
          </a:p>
          <a:p>
            <a:pPr marL="0" lvl="1" indent="0">
              <a:buNone/>
            </a:pPr>
            <a:r>
              <a:rPr lang="en-US" sz="1400" dirty="0"/>
              <a:t>The opioid epidemic has significantly impacted housing facilities, and our community leading to an increase in overdose deaths and related health problems. We need to be prepared to respond to an overdose and provide support to others  in order to prevent further harm. You also need to be prepared to take safety precautions when finding drug paraphernalia.</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4">
            <a:hlinkClick r:id="" action="ppaction://media"/>
            <a:extLst>
              <a:ext uri="{FF2B5EF4-FFF2-40B4-BE49-F238E27FC236}">
                <a16:creationId xmlns:a16="http://schemas.microsoft.com/office/drawing/2014/main" id="{333239DA-8361-4B4A-BD31-4B7AADE658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483" y="292150"/>
            <a:ext cx="609600" cy="609600"/>
          </a:xfrm>
          <a:prstGeom prst="rect">
            <a:avLst/>
          </a:prstGeom>
        </p:spPr>
      </p:pic>
    </p:spTree>
    <p:extLst>
      <p:ext uri="{BB962C8B-B14F-4D97-AF65-F5344CB8AC3E}">
        <p14:creationId xmlns:p14="http://schemas.microsoft.com/office/powerpoint/2010/main" val="1714734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2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COVID-19 vaccine immunization">
            <a:extLst>
              <a:ext uri="{FF2B5EF4-FFF2-40B4-BE49-F238E27FC236}">
                <a16:creationId xmlns:a16="http://schemas.microsoft.com/office/drawing/2014/main" id="{EC4811A2-FDBE-4A6D-8E24-FD2193956FBA}"/>
              </a:ext>
            </a:extLst>
          </p:cNvPr>
          <p:cNvPicPr>
            <a:picLocks noGrp="1" noChangeAspect="1"/>
          </p:cNvPicPr>
          <p:nvPr>
            <p:ph sz="half" idx="1"/>
          </p:nvPr>
        </p:nvPicPr>
        <p:blipFill>
          <a:blip r:embed="rId5"/>
          <a:srcRect t="17533" r="1" b="5168"/>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00B77051-C111-7B20-E9EA-25369B806AFB}"/>
              </a:ext>
            </a:extLst>
          </p:cNvPr>
          <p:cNvSpPr>
            <a:spLocks noGrp="1"/>
          </p:cNvSpPr>
          <p:nvPr>
            <p:ph type="title"/>
          </p:nvPr>
        </p:nvSpPr>
        <p:spPr>
          <a:xfrm>
            <a:off x="517865" y="976160"/>
            <a:ext cx="8686800" cy="813063"/>
          </a:xfrm>
        </p:spPr>
        <p:txBody>
          <a:bodyPr vert="horz" lIns="91440" tIns="45720" rIns="91440" bIns="45720" rtlCol="0" anchor="t">
            <a:normAutofit/>
          </a:bodyPr>
          <a:lstStyle/>
          <a:p>
            <a:pPr>
              <a:lnSpc>
                <a:spcPct val="90000"/>
              </a:lnSpc>
            </a:pPr>
            <a:r>
              <a:rPr lang="en-US" sz="3400"/>
              <a:t>Importance of Intervention and Training</a:t>
            </a:r>
          </a:p>
        </p:txBody>
      </p:sp>
      <p:sp>
        <p:nvSpPr>
          <p:cNvPr id="4" name="Content Placeholder 3">
            <a:extLst>
              <a:ext uri="{FF2B5EF4-FFF2-40B4-BE49-F238E27FC236}">
                <a16:creationId xmlns:a16="http://schemas.microsoft.com/office/drawing/2014/main" id="{93605F7B-1287-78EE-39FB-F2BF8FAC2BFF}"/>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vert="horz" lIns="91440" tIns="45720" rIns="91440" bIns="45720" rtlCol="0" anchor="t">
            <a:normAutofit/>
          </a:bodyPr>
          <a:lstStyle/>
          <a:p>
            <a:pPr marL="0" indent="0">
              <a:spcBef>
                <a:spcPts val="2500"/>
              </a:spcBef>
              <a:buNone/>
            </a:pPr>
            <a:endParaRPr lang="en-US" sz="1400" b="1" dirty="0"/>
          </a:p>
          <a:p>
            <a:pPr marL="0" lvl="1" indent="0">
              <a:buNone/>
            </a:pPr>
            <a:r>
              <a:rPr lang="en-US" sz="1400" dirty="0"/>
              <a:t>Intervention and training are critical in addressing the opioid epidemic and saving lives. You can play a vital role in identifying and responding to overdoses, and Narcan training is essential in ensuring that you are prepared to act if necessary.</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5">
            <a:hlinkClick r:id="" action="ppaction://media"/>
            <a:extLst>
              <a:ext uri="{FF2B5EF4-FFF2-40B4-BE49-F238E27FC236}">
                <a16:creationId xmlns:a16="http://schemas.microsoft.com/office/drawing/2014/main" id="{230F8C71-6576-4DFA-8A6B-7FFF6FA565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8235" y="277929"/>
            <a:ext cx="609600" cy="609600"/>
          </a:xfrm>
          <a:prstGeom prst="rect">
            <a:avLst/>
          </a:prstGeom>
        </p:spPr>
      </p:pic>
    </p:spTree>
    <p:extLst>
      <p:ext uri="{BB962C8B-B14F-4D97-AF65-F5344CB8AC3E}">
        <p14:creationId xmlns:p14="http://schemas.microsoft.com/office/powerpoint/2010/main" val="52997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5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813D9CBF-1FBE-1C76-AA62-AC81E7CFF1E3}"/>
              </a:ext>
            </a:extLst>
          </p:cNvPr>
          <p:cNvSpPr>
            <a:spLocks noGrp="1"/>
          </p:cNvSpPr>
          <p:nvPr>
            <p:ph type="ctrTitle"/>
          </p:nvPr>
        </p:nvSpPr>
        <p:spPr>
          <a:xfrm>
            <a:off x="521208" y="1211766"/>
            <a:ext cx="7237052" cy="4727988"/>
          </a:xfrm>
        </p:spPr>
        <p:txBody>
          <a:bodyPr anchor="b">
            <a:normAutofit/>
          </a:bodyPr>
          <a:lstStyle/>
          <a:p>
            <a:r>
              <a:rPr lang="en-US" sz="7400"/>
              <a:t>Introduction to Narcan</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1566382153"/>
      </p:ext>
    </p:extLst>
  </p:cSld>
  <p:clrMapOvr>
    <a:overrideClrMapping bg1="dk1" tx1="lt1" bg2="dk2" tx2="lt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Doctor injecting a person">
            <a:extLst>
              <a:ext uri="{FF2B5EF4-FFF2-40B4-BE49-F238E27FC236}">
                <a16:creationId xmlns:a16="http://schemas.microsoft.com/office/drawing/2014/main" id="{C0612667-8FF3-4CA5-A31A-1C48E0CE72D2}"/>
              </a:ext>
            </a:extLst>
          </p:cNvPr>
          <p:cNvPicPr>
            <a:picLocks noGrp="1" noChangeAspect="1"/>
          </p:cNvPicPr>
          <p:nvPr>
            <p:ph sz="half" idx="1"/>
          </p:nvPr>
        </p:nvPicPr>
        <p:blipFill>
          <a:blip r:embed="rId5"/>
          <a:srcRect l="23842" r="11019" b="1"/>
          <a:stretch/>
        </p:blipFill>
        <p:spPr>
          <a:xfrm>
            <a:off x="517868" y="508090"/>
            <a:ext cx="5705856" cy="5846990"/>
          </a:xfrm>
          <a:prstGeom prst="rect">
            <a:avLst/>
          </a:prstGeom>
        </p:spPr>
      </p:pic>
      <p:sp>
        <p:nvSpPr>
          <p:cNvPr id="2" name="Title 1">
            <a:extLst>
              <a:ext uri="{FF2B5EF4-FFF2-40B4-BE49-F238E27FC236}">
                <a16:creationId xmlns:a16="http://schemas.microsoft.com/office/drawing/2014/main" id="{B650A3D6-C5BE-80FC-B54E-90C14A708D4B}"/>
              </a:ext>
            </a:extLst>
          </p:cNvPr>
          <p:cNvSpPr>
            <a:spLocks noGrp="1"/>
          </p:cNvSpPr>
          <p:nvPr>
            <p:ph type="title"/>
          </p:nvPr>
        </p:nvSpPr>
        <p:spPr>
          <a:xfrm>
            <a:off x="7001547" y="976160"/>
            <a:ext cx="4822899" cy="1463040"/>
          </a:xfrm>
        </p:spPr>
        <p:txBody>
          <a:bodyPr vert="horz" lIns="91440" tIns="45720" rIns="91440" bIns="45720" rtlCol="0" anchor="t">
            <a:normAutofit/>
          </a:bodyPr>
          <a:lstStyle/>
          <a:p>
            <a:r>
              <a:rPr lang="en-US" sz="4400"/>
              <a:t>What Is Narcan?</a:t>
            </a:r>
          </a:p>
        </p:txBody>
      </p:sp>
      <p:sp>
        <p:nvSpPr>
          <p:cNvPr id="4" name="Content Placeholder 3">
            <a:extLst>
              <a:ext uri="{FF2B5EF4-FFF2-40B4-BE49-F238E27FC236}">
                <a16:creationId xmlns:a16="http://schemas.microsoft.com/office/drawing/2014/main" id="{83EBC48B-EC78-37C0-18E9-0BFABFA231E4}"/>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7001548" y="2578608"/>
            <a:ext cx="4672584" cy="3767328"/>
          </a:xfrm>
        </p:spPr>
        <p:txBody>
          <a:bodyPr>
            <a:normAutofit/>
          </a:bodyPr>
          <a:lstStyle/>
          <a:p>
            <a:pPr marL="0" indent="0">
              <a:spcBef>
                <a:spcPts val="2500"/>
              </a:spcBef>
              <a:buNone/>
            </a:pPr>
            <a:endParaRPr lang="en-US" sz="1400" b="1" dirty="0"/>
          </a:p>
          <a:p>
            <a:pPr marL="0" lvl="1" indent="0" algn="ctr">
              <a:buNone/>
            </a:pPr>
            <a:r>
              <a:rPr lang="en-US" sz="2000" dirty="0"/>
              <a:t>Narcan, a brand name for Naloxone, is a medication that can quickly reverse the effects of an opioid overdose. It works by binding to the same receptors in the brain as opioids, reversing the effects of the overdose. Narcan is a vital tool in saving the life of someone experiencing an opioid overdose and should be readily available to all medical personnel.</a:t>
            </a:r>
          </a:p>
        </p:txBody>
      </p:sp>
      <p:sp>
        <p:nvSpPr>
          <p:cNvPr id="18" name="Freeform: Shape 17">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7">
            <a:hlinkClick r:id="" action="ppaction://media"/>
            <a:extLst>
              <a:ext uri="{FF2B5EF4-FFF2-40B4-BE49-F238E27FC236}">
                <a16:creationId xmlns:a16="http://schemas.microsoft.com/office/drawing/2014/main" id="{21A6B4FA-C0F9-4CC0-881E-DDEA335D4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341" y="198120"/>
            <a:ext cx="609600" cy="609600"/>
          </a:xfrm>
          <a:prstGeom prst="rect">
            <a:avLst/>
          </a:prstGeom>
        </p:spPr>
      </p:pic>
    </p:spTree>
    <p:extLst>
      <p:ext uri="{BB962C8B-B14F-4D97-AF65-F5344CB8AC3E}">
        <p14:creationId xmlns:p14="http://schemas.microsoft.com/office/powerpoint/2010/main" val="3469310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23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Inflamed human brain with low energy level battery above">
            <a:extLst>
              <a:ext uri="{FF2B5EF4-FFF2-40B4-BE49-F238E27FC236}">
                <a16:creationId xmlns:a16="http://schemas.microsoft.com/office/drawing/2014/main" id="{3F529F22-73F8-48D5-A392-A6E446630A58}"/>
              </a:ext>
            </a:extLst>
          </p:cNvPr>
          <p:cNvPicPr>
            <a:picLocks noGrp="1" noChangeAspect="1"/>
          </p:cNvPicPr>
          <p:nvPr>
            <p:ph sz="half" idx="1"/>
          </p:nvPr>
        </p:nvPicPr>
        <p:blipFill>
          <a:blip r:embed="rId5"/>
          <a:srcRect t="30048" r="1" b="14470"/>
          <a:stretch/>
        </p:blipFill>
        <p:spPr>
          <a:xfrm>
            <a:off x="517864" y="1863633"/>
            <a:ext cx="8687096" cy="4482371"/>
          </a:xfrm>
          <a:prstGeom prst="rect">
            <a:avLst/>
          </a:prstGeom>
        </p:spPr>
      </p:pic>
      <p:sp>
        <p:nvSpPr>
          <p:cNvPr id="2" name="Title 1">
            <a:extLst>
              <a:ext uri="{FF2B5EF4-FFF2-40B4-BE49-F238E27FC236}">
                <a16:creationId xmlns:a16="http://schemas.microsoft.com/office/drawing/2014/main" id="{F6CFFBCB-6F04-C752-AE36-5787962D3FF3}"/>
              </a:ext>
            </a:extLst>
          </p:cNvPr>
          <p:cNvSpPr>
            <a:spLocks noGrp="1"/>
          </p:cNvSpPr>
          <p:nvPr>
            <p:ph type="title"/>
          </p:nvPr>
        </p:nvSpPr>
        <p:spPr>
          <a:xfrm>
            <a:off x="517865" y="976160"/>
            <a:ext cx="8686800" cy="813063"/>
          </a:xfrm>
        </p:spPr>
        <p:txBody>
          <a:bodyPr vert="horz" lIns="91440" tIns="45720" rIns="91440" bIns="45720" rtlCol="0" anchor="t">
            <a:normAutofit/>
          </a:bodyPr>
          <a:lstStyle/>
          <a:p>
            <a:r>
              <a:rPr lang="en-US" sz="4400"/>
              <a:t>How Narcan Works</a:t>
            </a:r>
          </a:p>
        </p:txBody>
      </p:sp>
      <p:sp>
        <p:nvSpPr>
          <p:cNvPr id="4" name="Content Placeholder 3">
            <a:extLst>
              <a:ext uri="{FF2B5EF4-FFF2-40B4-BE49-F238E27FC236}">
                <a16:creationId xmlns:a16="http://schemas.microsoft.com/office/drawing/2014/main" id="{56513CC5-861F-5652-82BF-8D58A7ECD494}"/>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9631680" y="1863632"/>
            <a:ext cx="2042449" cy="4482371"/>
          </a:xfrm>
        </p:spPr>
        <p:txBody>
          <a:bodyPr>
            <a:normAutofit/>
          </a:bodyPr>
          <a:lstStyle/>
          <a:p>
            <a:pPr marL="0" indent="0">
              <a:spcBef>
                <a:spcPts val="2500"/>
              </a:spcBef>
              <a:buNone/>
            </a:pPr>
            <a:endParaRPr lang="en-US" sz="1400" b="1" dirty="0"/>
          </a:p>
          <a:p>
            <a:pPr marL="0" lvl="1" indent="0" algn="ctr">
              <a:buNone/>
            </a:pPr>
            <a:r>
              <a:rPr lang="en-US" sz="2000" dirty="0"/>
              <a:t>Narcan works by blocking the effects of opioids in the brain, which restores normal breathing and can quickly reverse an overdose</a:t>
            </a:r>
            <a:r>
              <a:rPr lang="en-US" sz="1400" dirty="0"/>
              <a:t>.</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5" y="508090"/>
            <a:ext cx="811123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 name="Freeform: Shape 19">
            <a:extLst>
              <a:ext uri="{FF2B5EF4-FFF2-40B4-BE49-F238E27FC236}">
                <a16:creationId xmlns:a16="http://schemas.microsoft.com/office/drawing/2014/main" id="{E94EA6C1-5B73-CB10-F9FB-B671500C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3" name="slide 8">
            <a:hlinkClick r:id="" action="ppaction://media"/>
            <a:extLst>
              <a:ext uri="{FF2B5EF4-FFF2-40B4-BE49-F238E27FC236}">
                <a16:creationId xmlns:a16="http://schemas.microsoft.com/office/drawing/2014/main" id="{ED3D3278-6ECB-4C9F-923D-1E6B38852A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8588" y="277929"/>
            <a:ext cx="609600" cy="609600"/>
          </a:xfrm>
          <a:prstGeom prst="rect">
            <a:avLst/>
          </a:prstGeom>
        </p:spPr>
      </p:pic>
    </p:spTree>
    <p:extLst>
      <p:ext uri="{BB962C8B-B14F-4D97-AF65-F5344CB8AC3E}">
        <p14:creationId xmlns:p14="http://schemas.microsoft.com/office/powerpoint/2010/main" val="3562753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8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negative test result using a rapid test device for COVID-19 as well as the delta variant.">
            <a:extLst>
              <a:ext uri="{FF2B5EF4-FFF2-40B4-BE49-F238E27FC236}">
                <a16:creationId xmlns:a16="http://schemas.microsoft.com/office/drawing/2014/main" id="{3A38A553-042E-4763-B4BA-2FF1B5D89490}"/>
              </a:ext>
            </a:extLst>
          </p:cNvPr>
          <p:cNvPicPr>
            <a:picLocks noGrp="1" noChangeAspect="1"/>
          </p:cNvPicPr>
          <p:nvPr>
            <p:ph sz="half" idx="1"/>
          </p:nvPr>
        </p:nvPicPr>
        <p:blipFill>
          <a:blip r:embed="rId9"/>
          <a:srcRect l="18366" r="33362"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38E4BC05-6D8C-7718-693A-CF10AF0DCC26}"/>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Forms of Narcan Available</a:t>
            </a:r>
          </a:p>
        </p:txBody>
      </p:sp>
      <p:sp>
        <p:nvSpPr>
          <p:cNvPr id="4" name="Content Placeholder 3">
            <a:extLst>
              <a:ext uri="{FF2B5EF4-FFF2-40B4-BE49-F238E27FC236}">
                <a16:creationId xmlns:a16="http://schemas.microsoft.com/office/drawing/2014/main" id="{652AE006-6035-B17F-EBA5-8C058292CB06}"/>
              </a:ext>
            </a:extLst>
          </p:cNvPr>
          <p:cNvSpPr>
            <a:spLocks noGrp="1"/>
          </p:cNvSpPr>
          <p:nvPr>
            <p:ph sz="half" idx="2"/>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dirty="0"/>
              <a:t>Nasal Spray</a:t>
            </a:r>
          </a:p>
          <a:p>
            <a:pPr marL="0" lvl="1" indent="0">
              <a:buNone/>
            </a:pPr>
            <a:r>
              <a:rPr lang="en-US" sz="1400" dirty="0"/>
              <a:t>Narcan nasal spray is a form of naloxone that is used to treat opioid overdose. It is easy to use and can be administered by anyone with minimal training.</a:t>
            </a:r>
          </a:p>
          <a:p>
            <a:pPr marL="0" indent="0">
              <a:spcBef>
                <a:spcPts val="2500"/>
              </a:spcBef>
              <a:buNone/>
            </a:pPr>
            <a:r>
              <a:rPr lang="en-US" sz="1400" b="1" dirty="0"/>
              <a:t>Injectable</a:t>
            </a:r>
          </a:p>
          <a:p>
            <a:pPr marL="0" lvl="1" indent="0">
              <a:buNone/>
            </a:pPr>
            <a:r>
              <a:rPr lang="en-US" sz="1400" dirty="0"/>
              <a:t>Narcan injectable is a form of naloxone that is used to treat opioid overdose. It is administered through an injection and requires more training than the nasal spray form.</a:t>
            </a:r>
          </a:p>
          <a:p>
            <a:pPr marL="0" indent="0">
              <a:spcBef>
                <a:spcPts val="2500"/>
              </a:spcBef>
              <a:buNone/>
            </a:pPr>
            <a:r>
              <a:rPr lang="en-US" sz="1400" b="1" dirty="0"/>
              <a:t>Auto-Injectable Devices</a:t>
            </a:r>
          </a:p>
          <a:p>
            <a:pPr marL="0" lvl="1" indent="0">
              <a:buNone/>
            </a:pPr>
            <a:r>
              <a:rPr lang="en-US" sz="1400" dirty="0"/>
              <a:t>Narcan auto-injectable devices are a new form of naloxone that is used to treat opioid overdose. They are easy to use and can be administered quickly in an emergency.</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lide 9 1">
            <a:hlinkClick r:id="" action="ppaction://media"/>
            <a:extLst>
              <a:ext uri="{FF2B5EF4-FFF2-40B4-BE49-F238E27FC236}">
                <a16:creationId xmlns:a16="http://schemas.microsoft.com/office/drawing/2014/main" id="{B815E619-7DD1-47A8-89D5-A295BA73ED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1341" y="203290"/>
            <a:ext cx="609600" cy="609600"/>
          </a:xfrm>
          <a:prstGeom prst="rect">
            <a:avLst/>
          </a:prstGeom>
        </p:spPr>
      </p:pic>
      <p:pic>
        <p:nvPicPr>
          <p:cNvPr id="6" name="slide 9 2">
            <a:hlinkClick r:id="" action="ppaction://media"/>
            <a:extLst>
              <a:ext uri="{FF2B5EF4-FFF2-40B4-BE49-F238E27FC236}">
                <a16:creationId xmlns:a16="http://schemas.microsoft.com/office/drawing/2014/main" id="{36A7EA2D-F399-42B6-AF1E-FB96DF27058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1341" y="154483"/>
            <a:ext cx="609600" cy="609600"/>
          </a:xfrm>
          <a:prstGeom prst="rect">
            <a:avLst/>
          </a:prstGeom>
        </p:spPr>
      </p:pic>
      <p:pic>
        <p:nvPicPr>
          <p:cNvPr id="7" name="slide 9 3">
            <a:hlinkClick r:id="" action="ppaction://media"/>
            <a:extLst>
              <a:ext uri="{FF2B5EF4-FFF2-40B4-BE49-F238E27FC236}">
                <a16:creationId xmlns:a16="http://schemas.microsoft.com/office/drawing/2014/main" id="{1B7CC546-A9C6-4B83-BFD2-E7438DF4DD8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28649" y="154483"/>
            <a:ext cx="609600" cy="609600"/>
          </a:xfrm>
          <a:prstGeom prst="rect">
            <a:avLst/>
          </a:prstGeom>
        </p:spPr>
      </p:pic>
    </p:spTree>
    <p:extLst>
      <p:ext uri="{BB962C8B-B14F-4D97-AF65-F5344CB8AC3E}">
        <p14:creationId xmlns:p14="http://schemas.microsoft.com/office/powerpoint/2010/main" val="67626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250"/>
                                  </p:stCondLst>
                                  <p:childTnLst>
                                    <p:cmd type="call" cmd="playFrom(0.0)">
                                      <p:cBhvr>
                                        <p:cTn id="9" dur="10710" fill="hold"/>
                                        <p:tgtEl>
                                          <p:spTgt spid="3"/>
                                        </p:tgtEl>
                                      </p:cBhvr>
                                    </p:cmd>
                                  </p:childTnLst>
                                </p:cTn>
                              </p:par>
                            </p:childTnLst>
                          </p:cTn>
                        </p:par>
                        <p:par>
                          <p:cTn id="10" fill="hold">
                            <p:stCondLst>
                              <p:cond delay="10960"/>
                            </p:stCondLst>
                            <p:childTnLst>
                              <p:par>
                                <p:cTn id="11" presetID="1" presetClass="mediacall" presetSubtype="0" fill="hold" nodeType="afterEffect">
                                  <p:stCondLst>
                                    <p:cond delay="0"/>
                                  </p:stCondLst>
                                  <p:childTnLst>
                                    <p:cmd type="call" cmd="playFrom(0.0)">
                                      <p:cBhvr>
                                        <p:cTn id="12" dur="11284" fill="hold"/>
                                        <p:tgtEl>
                                          <p:spTgt spid="6"/>
                                        </p:tgtEl>
                                      </p:cBhvr>
                                    </p:cmd>
                                  </p:childTnLst>
                                </p:cTn>
                              </p:par>
                            </p:childTnLst>
                          </p:cTn>
                        </p:par>
                        <p:par>
                          <p:cTn id="13" fill="hold">
                            <p:stCondLst>
                              <p:cond delay="22244"/>
                            </p:stCondLst>
                            <p:childTnLst>
                              <p:par>
                                <p:cTn id="14" presetID="1" presetClass="mediacall" presetSubtype="0" fill="hold" nodeType="afterEffect">
                                  <p:stCondLst>
                                    <p:cond delay="0"/>
                                  </p:stCondLst>
                                  <p:childTnLst>
                                    <p:cmd type="call" cmd="playFrom(0.0)">
                                      <p:cBhvr>
                                        <p:cTn id="15" dur="114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6"/>
                </p:tgtEl>
              </p:cMediaNode>
            </p:audio>
            <p:audio>
              <p:cMediaNode vol="80000">
                <p:cTn id="18"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TotalTime>
  <Words>2579</Words>
  <Application>Microsoft Office PowerPoint</Application>
  <PresentationFormat>Widescreen</PresentationFormat>
  <Paragraphs>158</Paragraphs>
  <Slides>31</Slides>
  <Notes>27</Notes>
  <HiddenSlides>0</HiddenSlides>
  <MMClips>40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Bierstadt</vt:lpstr>
      <vt:lpstr>Calibri</vt:lpstr>
      <vt:lpstr>GestaltVTI</vt:lpstr>
      <vt:lpstr>Greater Opportunities for  Broome and Chenango Inc.  Narcan Training : Saving Lives Amidst the Opioid Crisis</vt:lpstr>
      <vt:lpstr>Understanding the Opioid Crisis</vt:lpstr>
      <vt:lpstr>Overview of the Opioid Epidemic</vt:lpstr>
      <vt:lpstr>Impact on Communities and Housing Facilities</vt:lpstr>
      <vt:lpstr>Importance of Intervention and Training</vt:lpstr>
      <vt:lpstr>Introduction to Narcan</vt:lpstr>
      <vt:lpstr>What Is Narcan?</vt:lpstr>
      <vt:lpstr>How Narcan Works</vt:lpstr>
      <vt:lpstr>Forms of Narcan Available</vt:lpstr>
      <vt:lpstr>Recognizing Opioid Overdose</vt:lpstr>
      <vt:lpstr>Signs and Symptoms of an Overdose</vt:lpstr>
      <vt:lpstr>Risk Factors for Overdose</vt:lpstr>
      <vt:lpstr>When and How to Act</vt:lpstr>
      <vt:lpstr>Administering Narcan</vt:lpstr>
      <vt:lpstr>Step-by-Step Administration Guide</vt:lpstr>
      <vt:lpstr>PowerPoint Presentation</vt:lpstr>
      <vt:lpstr>Dosage and Frequency</vt:lpstr>
      <vt:lpstr>Post-Administration Care</vt:lpstr>
      <vt:lpstr>Legal and Safety Considerations</vt:lpstr>
      <vt:lpstr>Legal Protections for Narcan Use</vt:lpstr>
      <vt:lpstr>Safety Precautions During and After Administration</vt:lpstr>
      <vt:lpstr>Avoiding Exposure and Staying Safe</vt:lpstr>
      <vt:lpstr>Guidelines when finding Needles:</vt:lpstr>
      <vt:lpstr>PowerPoint Presentation</vt:lpstr>
      <vt:lpstr> Exposure to used needles or drug paraphernalia can: Put individuals at risk of infections such as Hepatitis B or C, HIV, and bacterial infections like staph. These infections can occur if another person's blood or body fluid touches your skin, eyes, mouth, or other mucosal surfaces.   Additionally, discarded needles can pose a major health threat as they can contract blood-borne diseases or be exposed to remnants of drugs. </vt:lpstr>
      <vt:lpstr>Ongoing Support and Resources</vt:lpstr>
      <vt:lpstr>Accessing Narcan and Supplies</vt:lpstr>
      <vt:lpstr>Training and Refreshers for you</vt:lpstr>
      <vt:lpstr>Community Resources and Support Networks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Narcan Training for Housing Staff: Saving Lives Amidst the Opioid Crisis</dc:title>
  <dc:creator/>
  <cp:lastModifiedBy>Nolan, Danelle</cp:lastModifiedBy>
  <cp:revision>89</cp:revision>
  <dcterms:created xsi:type="dcterms:W3CDTF">2024-11-19T16:09:56Z</dcterms:created>
  <dcterms:modified xsi:type="dcterms:W3CDTF">2025-01-29T19:01:07Z</dcterms:modified>
</cp:coreProperties>
</file>