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14" r:id="rId1"/>
  </p:sldMasterIdLst>
  <p:sldIdLst>
    <p:sldId id="256" r:id="rId2"/>
    <p:sldId id="262" r:id="rId3"/>
    <p:sldId id="307" r:id="rId4"/>
    <p:sldId id="299" r:id="rId5"/>
    <p:sldId id="308" r:id="rId6"/>
    <p:sldId id="311" r:id="rId7"/>
    <p:sldId id="312" r:id="rId8"/>
    <p:sldId id="310" r:id="rId9"/>
    <p:sldId id="315" r:id="rId10"/>
    <p:sldId id="316" r:id="rId11"/>
    <p:sldId id="317" r:id="rId12"/>
    <p:sldId id="314" r:id="rId13"/>
    <p:sldId id="304" r:id="rId14"/>
    <p:sldId id="305" r:id="rId15"/>
    <p:sldId id="284" r:id="rId16"/>
    <p:sldId id="303" r:id="rId17"/>
  </p:sldIdLst>
  <p:sldSz cx="12192000" cy="6858000"/>
  <p:notesSz cx="7010400" cy="92964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25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120" y="2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6D021-A6C2-472F-B2D8-37983708FB17}" type="datetimeFigureOut">
              <a:rPr lang="en-US" smtClean="0"/>
              <a:t>8/16/2024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BAE4CC-0F73-4944-AE0B-99F7F74705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71424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6D021-A6C2-472F-B2D8-37983708FB17}" type="datetimeFigureOut">
              <a:rPr lang="en-US" smtClean="0"/>
              <a:t>8/16/2024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BAE4CC-0F73-4944-AE0B-99F7F74705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88385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6D021-A6C2-472F-B2D8-37983708FB17}" type="datetimeFigureOut">
              <a:rPr lang="en-US" smtClean="0"/>
              <a:t>8/16/2024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BAE4CC-0F73-4944-AE0B-99F7F74705A7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79611586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6D021-A6C2-472F-B2D8-37983708FB17}" type="datetimeFigureOut">
              <a:rPr lang="en-US" smtClean="0"/>
              <a:t>8/16/2024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BAE4CC-0F73-4944-AE0B-99F7F74705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63718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6D021-A6C2-472F-B2D8-37983708FB17}" type="datetimeFigureOut">
              <a:rPr lang="en-US" smtClean="0"/>
              <a:t>8/16/2024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BAE4CC-0F73-4944-AE0B-99F7F74705A7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45907692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6D021-A6C2-472F-B2D8-37983708FB17}" type="datetimeFigureOut">
              <a:rPr lang="en-US" smtClean="0"/>
              <a:t>8/16/2024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BAE4CC-0F73-4944-AE0B-99F7F74705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692486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6D021-A6C2-472F-B2D8-37983708FB17}" type="datetimeFigureOut">
              <a:rPr lang="en-US" smtClean="0"/>
              <a:t>8/16/2024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BAE4CC-0F73-4944-AE0B-99F7F74705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743112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6D021-A6C2-472F-B2D8-37983708FB17}" type="datetimeFigureOut">
              <a:rPr lang="en-US" smtClean="0"/>
              <a:t>8/16/2024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BAE4CC-0F73-4944-AE0B-99F7F74705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82736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6D021-A6C2-472F-B2D8-37983708FB17}" type="datetimeFigureOut">
              <a:rPr lang="en-US" smtClean="0"/>
              <a:t>8/16/2024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BAE4CC-0F73-4944-AE0B-99F7F74705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50737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6D021-A6C2-472F-B2D8-37983708FB17}" type="datetimeFigureOut">
              <a:rPr lang="en-US" smtClean="0"/>
              <a:t>8/16/2024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BAE4CC-0F73-4944-AE0B-99F7F74705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11279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6D021-A6C2-472F-B2D8-37983708FB17}" type="datetimeFigureOut">
              <a:rPr lang="en-US" smtClean="0"/>
              <a:t>8/16/2024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BAE4CC-0F73-4944-AE0B-99F7F74705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87336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6D021-A6C2-472F-B2D8-37983708FB17}" type="datetimeFigureOut">
              <a:rPr lang="en-US" smtClean="0"/>
              <a:t>8/16/2024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BAE4CC-0F73-4944-AE0B-99F7F74705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23640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6D021-A6C2-472F-B2D8-37983708FB17}" type="datetimeFigureOut">
              <a:rPr lang="en-US" smtClean="0"/>
              <a:t>8/16/2024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BAE4CC-0F73-4944-AE0B-99F7F74705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544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6D021-A6C2-472F-B2D8-37983708FB17}" type="datetimeFigureOut">
              <a:rPr lang="en-US" smtClean="0"/>
              <a:t>8/16/2024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BAE4CC-0F73-4944-AE0B-99F7F74705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36651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6D021-A6C2-472F-B2D8-37983708FB17}" type="datetimeFigureOut">
              <a:rPr lang="en-US" smtClean="0"/>
              <a:t>8/16/2024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BAE4CC-0F73-4944-AE0B-99F7F74705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01929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BAE4CC-0F73-4944-AE0B-99F7F74705A7}" type="slidenum">
              <a:rPr lang="en-US" smtClean="0"/>
              <a:t>‹#›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6D021-A6C2-472F-B2D8-37983708FB17}" type="datetimeFigureOut">
              <a:rPr lang="en-US" smtClean="0"/>
              <a:t>8/16/2024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16175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86D021-A6C2-472F-B2D8-37983708FB17}" type="datetimeFigureOut">
              <a:rPr lang="en-US" smtClean="0"/>
              <a:t>8/16/2024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F5BAE4CC-0F73-4944-AE0B-99F7F74705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46254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5" r:id="rId1"/>
    <p:sldLayoutId id="2147483816" r:id="rId2"/>
    <p:sldLayoutId id="2147483817" r:id="rId3"/>
    <p:sldLayoutId id="2147483818" r:id="rId4"/>
    <p:sldLayoutId id="2147483819" r:id="rId5"/>
    <p:sldLayoutId id="2147483820" r:id="rId6"/>
    <p:sldLayoutId id="2147483821" r:id="rId7"/>
    <p:sldLayoutId id="2147483822" r:id="rId8"/>
    <p:sldLayoutId id="2147483823" r:id="rId9"/>
    <p:sldLayoutId id="2147483824" r:id="rId10"/>
    <p:sldLayoutId id="2147483825" r:id="rId11"/>
    <p:sldLayoutId id="2147483826" r:id="rId12"/>
    <p:sldLayoutId id="2147483827" r:id="rId13"/>
    <p:sldLayoutId id="2147483828" r:id="rId14"/>
    <p:sldLayoutId id="2147483829" r:id="rId15"/>
    <p:sldLayoutId id="2147483830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4.jpg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z1H4tv_ZKnY?feature=oembed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F6E561BF-EB89-4D65-A30A-2C022AC839D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39" t="23648" r="4106" b="22847"/>
          <a:stretch/>
        </p:blipFill>
        <p:spPr>
          <a:xfrm>
            <a:off x="715623" y="1099929"/>
            <a:ext cx="9090992" cy="3419062"/>
          </a:xfrm>
          <a:prstGeom prst="rect">
            <a:avLst/>
          </a:prstGeom>
        </p:spPr>
      </p:pic>
      <p:sp>
        <p:nvSpPr>
          <p:cNvPr id="3" name="Subtitle 2">
            <a:extLst>
              <a:ext uri="{FF2B5EF4-FFF2-40B4-BE49-F238E27FC236}">
                <a16:creationId xmlns:a16="http://schemas.microsoft.com/office/drawing/2014/main" id="{27F18F48-2FBA-4AD8-89FA-36A20F1205A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70693" y="4581941"/>
            <a:ext cx="9332843" cy="2468880"/>
          </a:xfrm>
        </p:spPr>
        <p:txBody>
          <a:bodyPr>
            <a:noAutofit/>
          </a:bodyPr>
          <a:lstStyle/>
          <a:p>
            <a:pPr marL="571500" indent="-571500" algn="l">
              <a:buClr>
                <a:schemeClr val="tx1"/>
              </a:buClr>
              <a:buFont typeface="Wingdings" panose="05000000000000000000" pitchFamily="2" charset="2"/>
              <a:buChar char="Ø"/>
            </a:pPr>
            <a:r>
              <a:rPr lang="en-US" sz="3600" dirty="0">
                <a:solidFill>
                  <a:schemeClr val="tx1"/>
                </a:solidFill>
              </a:rPr>
              <a:t>Vehicle Pre-Trip and Post-Trip Inspections</a:t>
            </a:r>
          </a:p>
          <a:p>
            <a:pPr marL="571500" indent="-571500" algn="l">
              <a:buClr>
                <a:schemeClr val="tx1"/>
              </a:buClr>
              <a:buFont typeface="Wingdings" panose="05000000000000000000" pitchFamily="2" charset="2"/>
              <a:buChar char="Ø"/>
            </a:pPr>
            <a:r>
              <a:rPr lang="en-US" sz="3600" dirty="0">
                <a:solidFill>
                  <a:schemeClr val="tx1"/>
                </a:solidFill>
              </a:rPr>
              <a:t>GPS Tracking</a:t>
            </a:r>
          </a:p>
          <a:p>
            <a:pPr marL="571500" indent="-571500" algn="l">
              <a:buClr>
                <a:schemeClr val="tx1"/>
              </a:buClr>
              <a:buFont typeface="Wingdings" panose="05000000000000000000" pitchFamily="2" charset="2"/>
              <a:buChar char="Ø"/>
            </a:pPr>
            <a:r>
              <a:rPr lang="en-US" sz="3600" dirty="0">
                <a:solidFill>
                  <a:schemeClr val="tx1"/>
                </a:solidFill>
              </a:rPr>
              <a:t>Vehicle Accident Procedure</a:t>
            </a:r>
          </a:p>
          <a:p>
            <a:pPr algn="l"/>
            <a:endParaRPr lang="en-US" sz="4400" dirty="0"/>
          </a:p>
          <a:p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390939785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60F9D8-03D2-4FF4-B69F-8013979EB2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90805"/>
            <a:ext cx="9336024" cy="1325563"/>
          </a:xfrm>
        </p:spPr>
        <p:txBody>
          <a:bodyPr>
            <a:normAutofit/>
          </a:bodyPr>
          <a:lstStyle/>
          <a:p>
            <a:pPr algn="ctr"/>
            <a:r>
              <a:rPr lang="en-US" sz="3800" b="1" dirty="0">
                <a:solidFill>
                  <a:schemeClr val="tx1"/>
                </a:solidFill>
              </a:rPr>
              <a:t>GPS Tracking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1C95F3-D98D-492F-8F86-366ADC714C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0426" y="1057528"/>
            <a:ext cx="9963150" cy="5206112"/>
          </a:xfrm>
        </p:spPr>
        <p:txBody>
          <a:bodyPr>
            <a:noAutofit/>
          </a:bodyPr>
          <a:lstStyle/>
          <a:p>
            <a:pPr marL="0" indent="0">
              <a:buClr>
                <a:schemeClr val="tx1"/>
              </a:buClr>
              <a:buSzPct val="100000"/>
              <a:buNone/>
            </a:pPr>
            <a:r>
              <a:rPr lang="en-US" sz="3800" dirty="0">
                <a:cs typeface="Calibri" panose="020F0502020204030204" pitchFamily="34" charset="0"/>
              </a:rPr>
              <a:t>Speeding puts the driver, passengers, pedestrians, as well as other drivers at risk of harm. </a:t>
            </a:r>
          </a:p>
          <a:p>
            <a:pPr marL="0" indent="0">
              <a:buClr>
                <a:schemeClr val="tx1"/>
              </a:buClr>
              <a:buSzPct val="100000"/>
              <a:buNone/>
            </a:pPr>
            <a:endParaRPr lang="en-US" sz="1400" dirty="0">
              <a:cs typeface="Calibri" panose="020F0502020204030204" pitchFamily="34" charset="0"/>
            </a:endParaRPr>
          </a:p>
          <a:p>
            <a:pPr marL="0" indent="0">
              <a:buClr>
                <a:schemeClr val="tx1"/>
              </a:buClr>
              <a:buSzPct val="100000"/>
              <a:buNone/>
            </a:pPr>
            <a:r>
              <a:rPr lang="en-US" sz="3800" dirty="0">
                <a:cs typeface="Calibri" panose="020F0502020204030204" pitchFamily="34" charset="0"/>
              </a:rPr>
              <a:t>Speeding also increases the risk of potential damage to vehicles.</a:t>
            </a:r>
          </a:p>
          <a:p>
            <a:pPr marL="0" indent="0">
              <a:buClr>
                <a:schemeClr val="tx1"/>
              </a:buClr>
              <a:buSzPct val="100000"/>
              <a:buNone/>
            </a:pPr>
            <a:r>
              <a:rPr lang="en-US" sz="1200" dirty="0">
                <a:cs typeface="Calibri" panose="020F0502020204030204" pitchFamily="34" charset="0"/>
              </a:rPr>
              <a:t> </a:t>
            </a:r>
          </a:p>
          <a:p>
            <a:pPr marL="0" indent="0">
              <a:buClr>
                <a:schemeClr val="tx1"/>
              </a:buClr>
              <a:buSzPct val="100000"/>
              <a:buNone/>
            </a:pPr>
            <a:r>
              <a:rPr lang="en-US" sz="3800" dirty="0">
                <a:cs typeface="Calibri" panose="020F0502020204030204" pitchFamily="34" charset="0"/>
              </a:rPr>
              <a:t>It can also have a negative impact on GOBC’s reputation in our communities. </a:t>
            </a:r>
          </a:p>
          <a:p>
            <a:pPr marL="0" indent="0">
              <a:buClr>
                <a:schemeClr val="tx1"/>
              </a:buClr>
              <a:buSzPct val="100000"/>
              <a:buNone/>
            </a:pPr>
            <a:endParaRPr lang="en-US" sz="3800" dirty="0"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003512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60F9D8-03D2-4FF4-B69F-8013979EB2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90805"/>
            <a:ext cx="9336024" cy="1325563"/>
          </a:xfrm>
        </p:spPr>
        <p:txBody>
          <a:bodyPr>
            <a:normAutofit/>
          </a:bodyPr>
          <a:lstStyle/>
          <a:p>
            <a:pPr algn="ctr"/>
            <a:r>
              <a:rPr lang="en-US" sz="3800" b="1" dirty="0">
                <a:solidFill>
                  <a:schemeClr val="tx1"/>
                </a:solidFill>
              </a:rPr>
              <a:t>GPS Tracking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1C95F3-D98D-492F-8F86-366ADC714C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0426" y="1057528"/>
            <a:ext cx="9963150" cy="5206112"/>
          </a:xfrm>
        </p:spPr>
        <p:txBody>
          <a:bodyPr>
            <a:noAutofit/>
          </a:bodyPr>
          <a:lstStyle/>
          <a:p>
            <a:pPr marL="0" indent="0">
              <a:buClr>
                <a:schemeClr val="tx1"/>
              </a:buClr>
              <a:buSzPct val="100000"/>
              <a:buNone/>
            </a:pPr>
            <a:r>
              <a:rPr lang="en-US" sz="3800" dirty="0">
                <a:cs typeface="Calibri" panose="020F0502020204030204" pitchFamily="34" charset="0"/>
              </a:rPr>
              <a:t>If an employee is determined to have been going 8 miles per hour or over posted speed limit, it will result in corrective action.</a:t>
            </a:r>
          </a:p>
          <a:p>
            <a:pPr marL="0" indent="0">
              <a:buClr>
                <a:schemeClr val="tx1"/>
              </a:buClr>
              <a:buSzPct val="100000"/>
              <a:buNone/>
            </a:pPr>
            <a:endParaRPr lang="en-US" dirty="0">
              <a:cs typeface="Calibri" panose="020F0502020204030204" pitchFamily="34" charset="0"/>
            </a:endParaRPr>
          </a:p>
          <a:p>
            <a:pPr marL="0" indent="0">
              <a:buClr>
                <a:schemeClr val="tx1"/>
              </a:buClr>
              <a:buSzPct val="100000"/>
              <a:buNone/>
            </a:pPr>
            <a:r>
              <a:rPr lang="en-US" sz="3800" dirty="0">
                <a:cs typeface="Calibri" panose="020F0502020204030204" pitchFamily="34" charset="0"/>
              </a:rPr>
              <a:t>Corrective action will follow GOBC’s Progressive Discipline Policy that consists of an employee receiving a verbal warning, written warning, suspension, and termination of employment. </a:t>
            </a:r>
          </a:p>
          <a:p>
            <a:pPr marL="0" indent="0">
              <a:buClr>
                <a:schemeClr val="tx1"/>
              </a:buClr>
              <a:buSzPct val="100000"/>
              <a:buNone/>
            </a:pPr>
            <a:endParaRPr lang="en-US" sz="3800" dirty="0"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775064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60F9D8-03D2-4FF4-B69F-8013979EB2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90805"/>
            <a:ext cx="9336024" cy="1325563"/>
          </a:xfrm>
        </p:spPr>
        <p:txBody>
          <a:bodyPr>
            <a:normAutofit/>
          </a:bodyPr>
          <a:lstStyle/>
          <a:p>
            <a:pPr algn="ctr"/>
            <a:r>
              <a:rPr lang="en-US" sz="3800" b="1" dirty="0">
                <a:solidFill>
                  <a:schemeClr val="tx1"/>
                </a:solidFill>
              </a:rPr>
              <a:t>GPS Tracking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1C95F3-D98D-492F-8F86-366ADC714C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0426" y="1057528"/>
            <a:ext cx="9963150" cy="5206112"/>
          </a:xfrm>
        </p:spPr>
        <p:txBody>
          <a:bodyPr>
            <a:noAutofit/>
          </a:bodyPr>
          <a:lstStyle/>
          <a:p>
            <a:pPr marL="0" indent="0">
              <a:buClr>
                <a:schemeClr val="tx1"/>
              </a:buClr>
              <a:buSzPct val="100000"/>
              <a:buNone/>
            </a:pPr>
            <a:r>
              <a:rPr lang="en-US" sz="3800" dirty="0">
                <a:cs typeface="Calibri" panose="020F0502020204030204" pitchFamily="34" charset="0"/>
              </a:rPr>
              <a:t>The intent of the GPS monitoring is NOT to punish employees, but to coach employees to better and safer driving behaviors. </a:t>
            </a:r>
          </a:p>
          <a:p>
            <a:pPr marL="0" indent="0">
              <a:buClr>
                <a:schemeClr val="tx1"/>
              </a:buClr>
              <a:buSzPct val="100000"/>
              <a:buNone/>
            </a:pPr>
            <a:endParaRPr lang="en-US" sz="3800" dirty="0">
              <a:cs typeface="Calibri" panose="020F0502020204030204" pitchFamily="34" charset="0"/>
            </a:endParaRPr>
          </a:p>
          <a:p>
            <a:pPr marL="0" indent="0">
              <a:buClr>
                <a:schemeClr val="tx1"/>
              </a:buClr>
              <a:buSzPct val="100000"/>
              <a:buNone/>
            </a:pPr>
            <a:endParaRPr lang="en-US" dirty="0">
              <a:cs typeface="Calibri" panose="020F0502020204030204" pitchFamily="34" charset="0"/>
            </a:endParaRPr>
          </a:p>
          <a:p>
            <a:pPr marL="0" indent="0">
              <a:buClr>
                <a:schemeClr val="tx1"/>
              </a:buClr>
              <a:buSzPct val="100000"/>
              <a:buNone/>
            </a:pPr>
            <a:r>
              <a:rPr lang="en-US" sz="3800" dirty="0">
                <a:cs typeface="Calibri" panose="020F0502020204030204" pitchFamily="34" charset="0"/>
              </a:rPr>
              <a:t>Safer Driving     Less Claims     Money Savings</a:t>
            </a:r>
          </a:p>
        </p:txBody>
      </p:sp>
      <p:sp>
        <p:nvSpPr>
          <p:cNvPr id="4" name="Arrow: Right 3">
            <a:extLst>
              <a:ext uri="{FF2B5EF4-FFF2-40B4-BE49-F238E27FC236}">
                <a16:creationId xmlns:a16="http://schemas.microsoft.com/office/drawing/2014/main" id="{6F7ADD88-BC2C-4F6E-8FC2-A889100781FC}"/>
              </a:ext>
            </a:extLst>
          </p:cNvPr>
          <p:cNvSpPr/>
          <p:nvPr/>
        </p:nvSpPr>
        <p:spPr>
          <a:xfrm>
            <a:off x="3355848" y="4270248"/>
            <a:ext cx="457200" cy="274320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Arrow: Right 4">
            <a:extLst>
              <a:ext uri="{FF2B5EF4-FFF2-40B4-BE49-F238E27FC236}">
                <a16:creationId xmlns:a16="http://schemas.microsoft.com/office/drawing/2014/main" id="{21B0DB82-F472-47B0-BA19-5BDE197EA31F}"/>
              </a:ext>
            </a:extLst>
          </p:cNvPr>
          <p:cNvSpPr/>
          <p:nvPr/>
        </p:nvSpPr>
        <p:spPr>
          <a:xfrm>
            <a:off x="6562344" y="4267200"/>
            <a:ext cx="457200" cy="274320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687589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60F9D8-03D2-4FF4-B69F-8013979EB2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90805"/>
            <a:ext cx="9336024" cy="1325563"/>
          </a:xfrm>
        </p:spPr>
        <p:txBody>
          <a:bodyPr>
            <a:normAutofit/>
          </a:bodyPr>
          <a:lstStyle/>
          <a:p>
            <a:pPr algn="ctr"/>
            <a:r>
              <a:rPr lang="en-US" sz="3800" b="1" dirty="0">
                <a:solidFill>
                  <a:schemeClr val="tx1"/>
                </a:solidFill>
              </a:rPr>
              <a:t>Vehicle Accident Procedure</a:t>
            </a:r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9156D458-57FE-4487-9901-1C1EB3056507}"/>
              </a:ext>
            </a:extLst>
          </p:cNvPr>
          <p:cNvSpPr txBox="1">
            <a:spLocks/>
          </p:cNvSpPr>
          <p:nvPr/>
        </p:nvSpPr>
        <p:spPr>
          <a:xfrm>
            <a:off x="728870" y="1276984"/>
            <a:ext cx="10774017" cy="471233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sz="4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" name="car-crash-sound-eefect">
            <a:hlinkClick r:id="" action="ppaction://media"/>
            <a:extLst>
              <a:ext uri="{FF2B5EF4-FFF2-40B4-BE49-F238E27FC236}">
                <a16:creationId xmlns:a16="http://schemas.microsoft.com/office/drawing/2014/main" id="{92EC6501-C794-46CB-B085-A03B46FA5B4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363212" y="5581016"/>
            <a:ext cx="609600" cy="609600"/>
          </a:xfrm>
          <a:prstGeom prst="rect">
            <a:avLst/>
          </a:prstGeom>
        </p:spPr>
      </p:pic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53744959-69AC-4235-8EFC-71539FA4EF0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8293" y="1858871"/>
            <a:ext cx="7153675" cy="2834640"/>
          </a:xfrm>
        </p:spPr>
      </p:pic>
    </p:spTree>
    <p:extLst>
      <p:ext uri="{BB962C8B-B14F-4D97-AF65-F5344CB8AC3E}">
        <p14:creationId xmlns:p14="http://schemas.microsoft.com/office/powerpoint/2010/main" val="1088589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41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60F9D8-03D2-4FF4-B69F-8013979EB2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90805"/>
            <a:ext cx="9336024" cy="1325563"/>
          </a:xfrm>
        </p:spPr>
        <p:txBody>
          <a:bodyPr>
            <a:normAutofit/>
          </a:bodyPr>
          <a:lstStyle/>
          <a:p>
            <a:pPr algn="ctr"/>
            <a:r>
              <a:rPr lang="en-US" sz="3800" b="1" dirty="0">
                <a:solidFill>
                  <a:schemeClr val="tx1"/>
                </a:solidFill>
              </a:rPr>
              <a:t>Vehicle Accident Procedure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1C95F3-D98D-492F-8F86-366ADC714C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0426" y="1057528"/>
            <a:ext cx="9963150" cy="520611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3800" dirty="0">
                <a:cs typeface="Calibri" panose="020F0502020204030204" pitchFamily="34" charset="0"/>
              </a:rPr>
              <a:t>What is the 1st thing you should do?</a:t>
            </a:r>
          </a:p>
          <a:p>
            <a:pPr marL="0" indent="0">
              <a:buNone/>
            </a:pPr>
            <a:endParaRPr lang="en-US" sz="600" dirty="0"/>
          </a:p>
          <a:p>
            <a:pPr marL="0" indent="0">
              <a:buNone/>
            </a:pPr>
            <a:r>
              <a:rPr lang="en-US" sz="3800" dirty="0"/>
              <a:t>1. Take immediate action to prevent further  damage/Injuries:</a:t>
            </a:r>
          </a:p>
          <a:p>
            <a:pPr lvl="1">
              <a:buClrTx/>
              <a:buFont typeface="Wingdings" panose="05000000000000000000" pitchFamily="2" charset="2"/>
              <a:buChar char="Ø"/>
            </a:pPr>
            <a:r>
              <a:rPr lang="en-US" sz="3800" dirty="0"/>
              <a:t> Pull onto side of road </a:t>
            </a:r>
          </a:p>
          <a:p>
            <a:pPr lvl="1">
              <a:buClrTx/>
              <a:buFont typeface="Wingdings" panose="05000000000000000000" pitchFamily="2" charset="2"/>
              <a:buChar char="Ø"/>
            </a:pPr>
            <a:r>
              <a:rPr lang="en-US" sz="3800" dirty="0"/>
              <a:t> Put on hazard lights</a:t>
            </a:r>
          </a:p>
          <a:p>
            <a:pPr marL="0" indent="0">
              <a:buNone/>
            </a:pPr>
            <a:endParaRPr lang="en-US" sz="600" dirty="0"/>
          </a:p>
          <a:p>
            <a:pPr marL="0" indent="0">
              <a:buNone/>
            </a:pPr>
            <a:r>
              <a:rPr lang="en-US" sz="3800" spc="-150" dirty="0"/>
              <a:t>2. Call 911. Request assistance as needed</a:t>
            </a:r>
          </a:p>
          <a:p>
            <a:pPr marL="0" indent="0">
              <a:buNone/>
            </a:pPr>
            <a:endParaRPr lang="en-US" sz="600" dirty="0"/>
          </a:p>
          <a:p>
            <a:pPr marL="0" indent="0">
              <a:buNone/>
            </a:pPr>
            <a:r>
              <a:rPr lang="en-US" sz="3800" dirty="0"/>
              <a:t>3. Notify your Supervisor </a:t>
            </a:r>
          </a:p>
        </p:txBody>
      </p:sp>
    </p:spTree>
    <p:extLst>
      <p:ext uri="{BB962C8B-B14F-4D97-AF65-F5344CB8AC3E}">
        <p14:creationId xmlns:p14="http://schemas.microsoft.com/office/powerpoint/2010/main" val="30921971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1EC5B53-656D-4F5A-8166-852A2BD3ABB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964" b="11035"/>
          <a:stretch/>
        </p:blipFill>
        <p:spPr>
          <a:xfrm>
            <a:off x="5727550" y="4928615"/>
            <a:ext cx="2366682" cy="1499617"/>
          </a:xfrm>
          <a:prstGeom prst="rect">
            <a:avLst/>
          </a:prstGeom>
          <a:ln>
            <a:noFill/>
          </a:ln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460F9D8-03D2-4FF4-B69F-8013979EB2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90805"/>
            <a:ext cx="9317736" cy="1325563"/>
          </a:xfrm>
        </p:spPr>
        <p:txBody>
          <a:bodyPr>
            <a:normAutofit/>
          </a:bodyPr>
          <a:lstStyle/>
          <a:p>
            <a:pPr algn="ctr"/>
            <a:r>
              <a:rPr lang="en-US" sz="3800" b="1" dirty="0">
                <a:solidFill>
                  <a:schemeClr val="tx1"/>
                </a:solidFill>
              </a:rPr>
              <a:t>Vehicle Accident Procedure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1C95F3-D98D-492F-8F86-366ADC714C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6730" y="1276984"/>
            <a:ext cx="9085326" cy="471233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3800" dirty="0"/>
              <a:t>4. Remove Vehicle Accident Report from glove compartment and fill out</a:t>
            </a:r>
          </a:p>
          <a:p>
            <a:pPr>
              <a:buFont typeface="Wingdings" panose="05000000000000000000" pitchFamily="2" charset="2"/>
              <a:buChar char="ü"/>
            </a:pPr>
            <a:endParaRPr lang="en-US" sz="1200" dirty="0"/>
          </a:p>
          <a:p>
            <a:pPr marL="0" indent="0">
              <a:buNone/>
            </a:pPr>
            <a:r>
              <a:rPr lang="en-US" sz="3800" dirty="0"/>
              <a:t>5. Secure names and addresses of all witnesses to the accident</a:t>
            </a:r>
          </a:p>
          <a:p>
            <a:pPr marL="0" indent="0">
              <a:buNone/>
            </a:pPr>
            <a:endParaRPr lang="en-US" sz="1200" dirty="0"/>
          </a:p>
          <a:p>
            <a:pPr marL="0" indent="0">
              <a:buNone/>
            </a:pPr>
            <a:r>
              <a:rPr lang="en-US" sz="3800" dirty="0"/>
              <a:t>6. Vehicle Accident Report must be sent </a:t>
            </a:r>
            <a:r>
              <a:rPr lang="en-US" sz="3800" spc="-40" dirty="0"/>
              <a:t>to Facilities Director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57605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60F9D8-03D2-4FF4-B69F-8013979EB2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609600"/>
            <a:ext cx="9418319" cy="1320800"/>
          </a:xfrm>
        </p:spPr>
        <p:txBody>
          <a:bodyPr>
            <a:normAutofit/>
          </a:bodyPr>
          <a:lstStyle/>
          <a:p>
            <a:pPr algn="ctr"/>
            <a:r>
              <a:rPr lang="en-US" sz="3800" b="1" dirty="0">
                <a:solidFill>
                  <a:schemeClr val="tx1"/>
                </a:solidFill>
              </a:rPr>
              <a:t>Questions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1C95F3-D98D-492F-8F86-366ADC714C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5260" y="1551304"/>
            <a:ext cx="11841480" cy="4895215"/>
          </a:xfrm>
        </p:spPr>
        <p:txBody>
          <a:bodyPr>
            <a:normAutofit fontScale="92500" lnSpcReduction="20000"/>
          </a:bodyPr>
          <a:lstStyle/>
          <a:p>
            <a:pPr marL="0" indent="0">
              <a:lnSpc>
                <a:spcPct val="120000"/>
              </a:lnSpc>
              <a:buNone/>
            </a:pPr>
            <a:endParaRPr lang="en-US" sz="3200" dirty="0">
              <a:highlight>
                <a:srgbClr val="FFFF00"/>
              </a:highlight>
            </a:endParaRPr>
          </a:p>
          <a:p>
            <a:pPr marL="0" indent="0">
              <a:lnSpc>
                <a:spcPct val="120000"/>
              </a:lnSpc>
              <a:buNone/>
            </a:pPr>
            <a:endParaRPr lang="en-US" sz="3200" dirty="0">
              <a:highlight>
                <a:srgbClr val="FFFF00"/>
              </a:highlight>
            </a:endParaRPr>
          </a:p>
          <a:p>
            <a:pPr marL="0" indent="0">
              <a:lnSpc>
                <a:spcPct val="120000"/>
              </a:lnSpc>
              <a:buNone/>
            </a:pPr>
            <a:endParaRPr lang="en-US" sz="3200" dirty="0">
              <a:highlight>
                <a:srgbClr val="FFFF00"/>
              </a:highlight>
            </a:endParaRP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36070E8-3067-4714-AFCB-EF13F4DE88B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9920" y="2380616"/>
            <a:ext cx="2926080" cy="2926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44526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60F9D8-03D2-4FF4-B69F-8013979EB2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90805"/>
            <a:ext cx="9336024" cy="1325563"/>
          </a:xfrm>
        </p:spPr>
        <p:txBody>
          <a:bodyPr>
            <a:normAutofit/>
          </a:bodyPr>
          <a:lstStyle/>
          <a:p>
            <a:pPr algn="ctr"/>
            <a:r>
              <a:rPr lang="en-US" sz="3800" b="1" dirty="0">
                <a:solidFill>
                  <a:schemeClr val="tx1"/>
                </a:solidFill>
              </a:rPr>
              <a:t>Vehicle Pre-Trip Inspection</a:t>
            </a:r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9156D458-57FE-4487-9901-1C1EB3056507}"/>
              </a:ext>
            </a:extLst>
          </p:cNvPr>
          <p:cNvSpPr txBox="1">
            <a:spLocks/>
          </p:cNvSpPr>
          <p:nvPr/>
        </p:nvSpPr>
        <p:spPr>
          <a:xfrm>
            <a:off x="728870" y="1276984"/>
            <a:ext cx="10774017" cy="471233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sz="4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" name="Online Media 2" title="Pre-Trip Driving Inspection">
            <a:hlinkClick r:id="" action="ppaction://media"/>
            <a:extLst>
              <a:ext uri="{FF2B5EF4-FFF2-40B4-BE49-F238E27FC236}">
                <a16:creationId xmlns:a16="http://schemas.microsoft.com/office/drawing/2014/main" id="{C93554AF-76BD-4C67-A6DD-135D5F2D6E2B}"/>
              </a:ext>
            </a:extLst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1541463" y="2160588"/>
            <a:ext cx="6869112" cy="38814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93214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60F9D8-03D2-4FF4-B69F-8013979EB2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90805"/>
            <a:ext cx="9336024" cy="1325563"/>
          </a:xfrm>
        </p:spPr>
        <p:txBody>
          <a:bodyPr>
            <a:normAutofit/>
          </a:bodyPr>
          <a:lstStyle/>
          <a:p>
            <a:pPr algn="ctr"/>
            <a:r>
              <a:rPr lang="en-US" sz="3800" b="1" dirty="0">
                <a:solidFill>
                  <a:schemeClr val="tx1"/>
                </a:solidFill>
              </a:rPr>
              <a:t>Vehicle Pre-Trip Inspection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1C95F3-D98D-492F-8F86-366ADC714C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0426" y="1057528"/>
            <a:ext cx="9963150" cy="520611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3800" dirty="0">
                <a:cs typeface="Calibri" panose="020F0502020204030204" pitchFamily="34" charset="0"/>
              </a:rPr>
              <a:t>PRIOR to driving an agency vehicle </a:t>
            </a:r>
          </a:p>
          <a:p>
            <a:pPr marL="0" indent="0">
              <a:buNone/>
            </a:pPr>
            <a:endParaRPr lang="en-US" sz="1600" dirty="0">
              <a:cs typeface="Calibri" panose="020F0502020204030204" pitchFamily="34" charset="0"/>
            </a:endParaRPr>
          </a:p>
          <a:p>
            <a:pPr>
              <a:buClr>
                <a:schemeClr val="tx1"/>
              </a:buClr>
              <a:buSzPct val="100000"/>
              <a:buFont typeface="Wingdings" panose="05000000000000000000" pitchFamily="2" charset="2"/>
              <a:buChar char="ü"/>
            </a:pPr>
            <a:r>
              <a:rPr lang="en-US" sz="3800" dirty="0">
                <a:cs typeface="Calibri" panose="020F0502020204030204" pitchFamily="34" charset="0"/>
              </a:rPr>
              <a:t>Sign vehicle out</a:t>
            </a:r>
          </a:p>
          <a:p>
            <a:pPr>
              <a:buClr>
                <a:schemeClr val="tx1"/>
              </a:buClr>
              <a:buSzPct val="100000"/>
              <a:buFont typeface="Wingdings" panose="05000000000000000000" pitchFamily="2" charset="2"/>
              <a:buChar char="ü"/>
            </a:pPr>
            <a:r>
              <a:rPr lang="en-US" sz="3800" dirty="0">
                <a:cs typeface="Calibri" panose="020F0502020204030204" pitchFamily="34" charset="0"/>
              </a:rPr>
              <a:t>Fuel card, insurance card, registration</a:t>
            </a:r>
          </a:p>
          <a:p>
            <a:pPr>
              <a:buClr>
                <a:schemeClr val="tx1"/>
              </a:buClr>
              <a:buSzPct val="100000"/>
              <a:buFont typeface="Wingdings" panose="05000000000000000000" pitchFamily="2" charset="2"/>
              <a:buChar char="ü"/>
            </a:pPr>
            <a:r>
              <a:rPr lang="en-US" sz="3800" dirty="0">
                <a:cs typeface="Calibri" panose="020F0502020204030204" pitchFamily="34" charset="0"/>
              </a:rPr>
              <a:t>Exterior Check </a:t>
            </a:r>
          </a:p>
          <a:p>
            <a:pPr>
              <a:buClr>
                <a:schemeClr val="tx1"/>
              </a:buClr>
              <a:buSzPct val="100000"/>
              <a:buFont typeface="Wingdings" panose="05000000000000000000" pitchFamily="2" charset="2"/>
              <a:buChar char="ü"/>
            </a:pPr>
            <a:r>
              <a:rPr lang="en-US" sz="3800" dirty="0">
                <a:cs typeface="Calibri" panose="020F0502020204030204" pitchFamily="34" charset="0"/>
              </a:rPr>
              <a:t>Interior Check</a:t>
            </a:r>
          </a:p>
          <a:p>
            <a:pPr>
              <a:buClrTx/>
              <a:buSzPct val="100000"/>
              <a:buFont typeface="Wingdings" panose="05000000000000000000" pitchFamily="2" charset="2"/>
              <a:buChar char="ü"/>
            </a:pPr>
            <a:r>
              <a:rPr lang="en-US" sz="3800" dirty="0">
                <a:cs typeface="Calibri" panose="020F0502020204030204" pitchFamily="34" charset="0"/>
              </a:rPr>
              <a:t>Safe to Drive?</a:t>
            </a:r>
          </a:p>
        </p:txBody>
      </p:sp>
    </p:spTree>
    <p:extLst>
      <p:ext uri="{BB962C8B-B14F-4D97-AF65-F5344CB8AC3E}">
        <p14:creationId xmlns:p14="http://schemas.microsoft.com/office/powerpoint/2010/main" val="36588084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60F9D8-03D2-4FF4-B69F-8013979EB2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90805"/>
            <a:ext cx="9336024" cy="1325563"/>
          </a:xfrm>
        </p:spPr>
        <p:txBody>
          <a:bodyPr>
            <a:normAutofit/>
          </a:bodyPr>
          <a:lstStyle/>
          <a:p>
            <a:pPr algn="ctr"/>
            <a:r>
              <a:rPr lang="en-US" sz="3800" b="1" dirty="0">
                <a:solidFill>
                  <a:schemeClr val="tx1"/>
                </a:solidFill>
              </a:rPr>
              <a:t>Vehicle Pre-Trip Inspection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1C95F3-D98D-492F-8F86-366ADC714C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0426" y="1057528"/>
            <a:ext cx="9963150" cy="520611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3800" dirty="0">
                <a:cs typeface="Calibri" panose="020F0502020204030204" pitchFamily="34" charset="0"/>
              </a:rPr>
              <a:t>An Accurate Vehicle Pre-Trip Inspection:</a:t>
            </a:r>
          </a:p>
          <a:p>
            <a:pPr marL="0" indent="0">
              <a:buNone/>
            </a:pPr>
            <a:endParaRPr lang="en-US" sz="3800" dirty="0">
              <a:cs typeface="Calibri" panose="020F0502020204030204" pitchFamily="34" charset="0"/>
            </a:endParaRPr>
          </a:p>
          <a:p>
            <a:pPr>
              <a:buClr>
                <a:schemeClr val="tx1"/>
              </a:buClr>
              <a:buSzPct val="100000"/>
              <a:buFont typeface="Wingdings" panose="05000000000000000000" pitchFamily="2" charset="2"/>
              <a:buChar char="Ø"/>
            </a:pPr>
            <a:r>
              <a:rPr lang="en-US" sz="3800" dirty="0">
                <a:cs typeface="Calibri" panose="020F0502020204030204" pitchFamily="34" charset="0"/>
              </a:rPr>
              <a:t>Keeps driver from leaving a facility with a vehicle that has an existing problem</a:t>
            </a:r>
          </a:p>
          <a:p>
            <a:pPr>
              <a:buClr>
                <a:schemeClr val="tx1"/>
              </a:buClr>
              <a:buSzPct val="100000"/>
              <a:buFont typeface="Wingdings" panose="05000000000000000000" pitchFamily="2" charset="2"/>
              <a:buChar char="Ø"/>
            </a:pPr>
            <a:r>
              <a:rPr lang="en-US" sz="3800" dirty="0">
                <a:cs typeface="Calibri" panose="020F0502020204030204" pitchFamily="34" charset="0"/>
              </a:rPr>
              <a:t>Helps to ensure safety of the staff, clients, and others on the road </a:t>
            </a:r>
          </a:p>
          <a:p>
            <a:pPr marL="0" indent="0">
              <a:buNone/>
            </a:pPr>
            <a:endParaRPr lang="en-US" sz="3800" dirty="0"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04810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60F9D8-03D2-4FF4-B69F-8013979EB2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90805"/>
            <a:ext cx="9336024" cy="1325563"/>
          </a:xfrm>
        </p:spPr>
        <p:txBody>
          <a:bodyPr>
            <a:normAutofit/>
          </a:bodyPr>
          <a:lstStyle/>
          <a:p>
            <a:pPr algn="ctr"/>
            <a:r>
              <a:rPr lang="en-US" sz="3800" b="1" dirty="0">
                <a:solidFill>
                  <a:schemeClr val="tx1"/>
                </a:solidFill>
              </a:rPr>
              <a:t>Vehicle Post-Trip Inspection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1C95F3-D98D-492F-8F86-366ADC714C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0426" y="1057528"/>
            <a:ext cx="9963150" cy="5206112"/>
          </a:xfrm>
        </p:spPr>
        <p:txBody>
          <a:bodyPr>
            <a:noAutofit/>
          </a:bodyPr>
          <a:lstStyle/>
          <a:p>
            <a:pPr>
              <a:buClr>
                <a:schemeClr val="tx1"/>
              </a:buClr>
              <a:buSzPct val="100000"/>
              <a:buFont typeface="Wingdings" panose="05000000000000000000" pitchFamily="2" charset="2"/>
              <a:buChar char="ü"/>
            </a:pPr>
            <a:r>
              <a:rPr lang="en-US" sz="3800" dirty="0">
                <a:cs typeface="Calibri" panose="020F0502020204030204" pitchFamily="34" charset="0"/>
              </a:rPr>
              <a:t>Close Windows</a:t>
            </a:r>
          </a:p>
          <a:p>
            <a:pPr>
              <a:buClr>
                <a:schemeClr val="tx1"/>
              </a:buClr>
              <a:buSzPct val="100000"/>
              <a:buFont typeface="Wingdings" panose="05000000000000000000" pitchFamily="2" charset="2"/>
              <a:buChar char="ü"/>
            </a:pPr>
            <a:r>
              <a:rPr lang="en-US" sz="3800" dirty="0">
                <a:cs typeface="Calibri" panose="020F0502020204030204" pitchFamily="34" charset="0"/>
              </a:rPr>
              <a:t>Remove Belongings </a:t>
            </a:r>
          </a:p>
          <a:p>
            <a:pPr>
              <a:buClr>
                <a:schemeClr val="tx1"/>
              </a:buClr>
              <a:buSzPct val="100000"/>
              <a:buFont typeface="Wingdings" panose="05000000000000000000" pitchFamily="2" charset="2"/>
              <a:buChar char="ü"/>
            </a:pPr>
            <a:r>
              <a:rPr lang="en-US" sz="3800" dirty="0">
                <a:cs typeface="Calibri" panose="020F0502020204030204" pitchFamily="34" charset="0"/>
              </a:rPr>
              <a:t>Lock Doors</a:t>
            </a:r>
          </a:p>
          <a:p>
            <a:pPr>
              <a:buClr>
                <a:schemeClr val="tx1"/>
              </a:buClr>
              <a:buSzPct val="100000"/>
              <a:buFont typeface="Wingdings" panose="05000000000000000000" pitchFamily="2" charset="2"/>
              <a:buChar char="ü"/>
            </a:pPr>
            <a:r>
              <a:rPr lang="en-US" sz="3800" dirty="0">
                <a:cs typeface="Calibri" panose="020F0502020204030204" pitchFamily="34" charset="0"/>
              </a:rPr>
              <a:t>Exterior Check </a:t>
            </a:r>
          </a:p>
          <a:p>
            <a:pPr>
              <a:buClr>
                <a:schemeClr val="tx1"/>
              </a:buClr>
              <a:buSzPct val="100000"/>
              <a:buFont typeface="Wingdings" panose="05000000000000000000" pitchFamily="2" charset="2"/>
              <a:buChar char="ü"/>
            </a:pPr>
            <a:r>
              <a:rPr lang="en-US" sz="3800" dirty="0">
                <a:cs typeface="Calibri" panose="020F0502020204030204" pitchFamily="34" charset="0"/>
              </a:rPr>
              <a:t>Return keys and sign vehicle back in</a:t>
            </a:r>
          </a:p>
          <a:p>
            <a:pPr>
              <a:buClr>
                <a:schemeClr val="tx1"/>
              </a:buClr>
              <a:buSzPct val="100000"/>
              <a:buFont typeface="Wingdings" panose="05000000000000000000" pitchFamily="2" charset="2"/>
              <a:buChar char="ü"/>
            </a:pPr>
            <a:r>
              <a:rPr lang="en-US" sz="3800" dirty="0">
                <a:cs typeface="Calibri" panose="020F0502020204030204" pitchFamily="34" charset="0"/>
              </a:rPr>
              <a:t>Document ALL vehicle concerns   </a:t>
            </a:r>
          </a:p>
          <a:p>
            <a:pPr>
              <a:buClr>
                <a:schemeClr val="tx1"/>
              </a:buClr>
              <a:buSzPct val="100000"/>
              <a:buFont typeface="Wingdings" panose="05000000000000000000" pitchFamily="2" charset="2"/>
              <a:buChar char="ü"/>
            </a:pPr>
            <a:r>
              <a:rPr lang="en-US" sz="3800" dirty="0">
                <a:cs typeface="Calibri" panose="020F0502020204030204" pitchFamily="34" charset="0"/>
              </a:rPr>
              <a:t>Submit Maintenance Request</a:t>
            </a:r>
          </a:p>
        </p:txBody>
      </p:sp>
    </p:spTree>
    <p:extLst>
      <p:ext uri="{BB962C8B-B14F-4D97-AF65-F5344CB8AC3E}">
        <p14:creationId xmlns:p14="http://schemas.microsoft.com/office/powerpoint/2010/main" val="33935269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60F9D8-03D2-4FF4-B69F-8013979EB2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90805"/>
            <a:ext cx="9336024" cy="1325563"/>
          </a:xfrm>
        </p:spPr>
        <p:txBody>
          <a:bodyPr>
            <a:normAutofit/>
          </a:bodyPr>
          <a:lstStyle/>
          <a:p>
            <a:pPr algn="ctr"/>
            <a:r>
              <a:rPr lang="en-US" sz="3800" b="1" dirty="0">
                <a:solidFill>
                  <a:schemeClr val="tx1"/>
                </a:solidFill>
              </a:rPr>
              <a:t>Vehicle Post-Trip Inspections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1C95F3-D98D-492F-8F86-366ADC714C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0426" y="1057528"/>
            <a:ext cx="9963150" cy="520611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3800" dirty="0">
                <a:cs typeface="Calibri" panose="020F0502020204030204" pitchFamily="34" charset="0"/>
              </a:rPr>
              <a:t>An Accurate Vehicle Post-Trip Inspection:</a:t>
            </a:r>
          </a:p>
          <a:p>
            <a:pPr marL="0" indent="0">
              <a:buNone/>
            </a:pPr>
            <a:endParaRPr lang="en-US" sz="3800" dirty="0">
              <a:cs typeface="Calibri" panose="020F0502020204030204" pitchFamily="34" charset="0"/>
            </a:endParaRPr>
          </a:p>
          <a:p>
            <a:pPr>
              <a:buClrTx/>
              <a:buSzPct val="100000"/>
              <a:buFont typeface="Wingdings" panose="05000000000000000000" pitchFamily="2" charset="2"/>
              <a:buChar char="Ø"/>
            </a:pPr>
            <a:r>
              <a:rPr lang="en-US" sz="3800" dirty="0">
                <a:cs typeface="Calibri" panose="020F0502020204030204" pitchFamily="34" charset="0"/>
              </a:rPr>
              <a:t>Identifies any damage or concerns so they can be addressed in a timely manner</a:t>
            </a:r>
          </a:p>
          <a:p>
            <a:pPr marL="0" indent="0">
              <a:buNone/>
            </a:pPr>
            <a:endParaRPr lang="en-US" sz="3800" dirty="0">
              <a:cs typeface="Calibri" panose="020F0502020204030204" pitchFamily="34" charset="0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sz="3800" dirty="0"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en-US" sz="3800" dirty="0"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4863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60F9D8-03D2-4FF4-B69F-8013979EB2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90805"/>
            <a:ext cx="9336024" cy="1325563"/>
          </a:xfrm>
        </p:spPr>
        <p:txBody>
          <a:bodyPr>
            <a:normAutofit/>
          </a:bodyPr>
          <a:lstStyle/>
          <a:p>
            <a:pPr algn="ctr"/>
            <a:r>
              <a:rPr lang="en-US" sz="3800" b="1" dirty="0">
                <a:solidFill>
                  <a:schemeClr val="tx1"/>
                </a:solidFill>
              </a:rPr>
              <a:t>GPS Tracking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1C95F3-D98D-492F-8F86-366ADC714C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0426" y="1057528"/>
            <a:ext cx="9963150" cy="5206112"/>
          </a:xfrm>
        </p:spPr>
        <p:txBody>
          <a:bodyPr>
            <a:noAutofit/>
          </a:bodyPr>
          <a:lstStyle/>
          <a:p>
            <a:pPr marL="0" indent="0">
              <a:buClr>
                <a:schemeClr val="tx1"/>
              </a:buClr>
              <a:buSzPct val="100000"/>
              <a:buNone/>
            </a:pPr>
            <a:r>
              <a:rPr lang="en-US" sz="3800" dirty="0">
                <a:cs typeface="Calibri" panose="020F0502020204030204" pitchFamily="34" charset="0"/>
              </a:rPr>
              <a:t>Insurance company recommended that we implement some risk mitigation to help reduce the frequency of some of our claims to keep insurance rates as low as possible.</a:t>
            </a:r>
          </a:p>
          <a:p>
            <a:pPr marL="0" indent="0">
              <a:buClr>
                <a:schemeClr val="tx1"/>
              </a:buClr>
              <a:buSzPct val="100000"/>
              <a:buNone/>
            </a:pPr>
            <a:endParaRPr lang="en-US" sz="1400" dirty="0">
              <a:cs typeface="Calibri" panose="020F0502020204030204" pitchFamily="34" charset="0"/>
            </a:endParaRPr>
          </a:p>
          <a:p>
            <a:pPr marL="0" indent="0">
              <a:buClr>
                <a:schemeClr val="tx1"/>
              </a:buClr>
              <a:buSzPct val="100000"/>
              <a:buNone/>
            </a:pPr>
            <a:r>
              <a:rPr lang="en-US" sz="3800" dirty="0">
                <a:cs typeface="Calibri" panose="020F0502020204030204" pitchFamily="34" charset="0"/>
              </a:rPr>
              <a:t>The primary recommendation was to implement a GPS tracking system in our agency vehicles.</a:t>
            </a:r>
          </a:p>
        </p:txBody>
      </p:sp>
    </p:spTree>
    <p:extLst>
      <p:ext uri="{BB962C8B-B14F-4D97-AF65-F5344CB8AC3E}">
        <p14:creationId xmlns:p14="http://schemas.microsoft.com/office/powerpoint/2010/main" val="21659828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60F9D8-03D2-4FF4-B69F-8013979EB2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90805"/>
            <a:ext cx="9336024" cy="1325563"/>
          </a:xfrm>
        </p:spPr>
        <p:txBody>
          <a:bodyPr>
            <a:normAutofit/>
          </a:bodyPr>
          <a:lstStyle/>
          <a:p>
            <a:pPr algn="ctr"/>
            <a:r>
              <a:rPr lang="en-US" sz="3800" b="1" dirty="0">
                <a:solidFill>
                  <a:schemeClr val="tx1"/>
                </a:solidFill>
              </a:rPr>
              <a:t>GPS Tracking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1C95F3-D98D-492F-8F86-366ADC714C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0426" y="1057528"/>
            <a:ext cx="9963150" cy="5206112"/>
          </a:xfrm>
        </p:spPr>
        <p:txBody>
          <a:bodyPr>
            <a:noAutofit/>
          </a:bodyPr>
          <a:lstStyle/>
          <a:p>
            <a:pPr marL="0" indent="0">
              <a:buClr>
                <a:schemeClr val="tx1"/>
              </a:buClr>
              <a:buSzPct val="100000"/>
              <a:buNone/>
            </a:pPr>
            <a:r>
              <a:rPr lang="en-US" sz="3800" dirty="0">
                <a:cs typeface="Calibri" panose="020F0502020204030204" pitchFamily="34" charset="0"/>
              </a:rPr>
              <a:t>Greater Opportunities’ vehicles are equipped with GPS tracking devices to help monitor vehicle and driver performance. </a:t>
            </a:r>
          </a:p>
        </p:txBody>
      </p:sp>
    </p:spTree>
    <p:extLst>
      <p:ext uri="{BB962C8B-B14F-4D97-AF65-F5344CB8AC3E}">
        <p14:creationId xmlns:p14="http://schemas.microsoft.com/office/powerpoint/2010/main" val="22395450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60F9D8-03D2-4FF4-B69F-8013979EB2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90805"/>
            <a:ext cx="9336024" cy="1325563"/>
          </a:xfrm>
        </p:spPr>
        <p:txBody>
          <a:bodyPr>
            <a:normAutofit/>
          </a:bodyPr>
          <a:lstStyle/>
          <a:p>
            <a:pPr algn="ctr"/>
            <a:r>
              <a:rPr lang="en-US" sz="3800" b="1" dirty="0">
                <a:solidFill>
                  <a:schemeClr val="tx1"/>
                </a:solidFill>
              </a:rPr>
              <a:t>GPS Tracking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1C95F3-D98D-492F-8F86-366ADC714C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0426" y="1057528"/>
            <a:ext cx="9963150" cy="5206112"/>
          </a:xfrm>
        </p:spPr>
        <p:txBody>
          <a:bodyPr>
            <a:noAutofit/>
          </a:bodyPr>
          <a:lstStyle/>
          <a:p>
            <a:pPr marL="0" indent="0">
              <a:buClr>
                <a:schemeClr val="tx1"/>
              </a:buClr>
              <a:buSzPct val="100000"/>
              <a:buNone/>
            </a:pPr>
            <a:r>
              <a:rPr lang="en-US" sz="3800" dirty="0">
                <a:cs typeface="Calibri" panose="020F0502020204030204" pitchFamily="34" charset="0"/>
              </a:rPr>
              <a:t>The GPS Trackers monitors many items, but we will be monitoring:</a:t>
            </a:r>
          </a:p>
          <a:p>
            <a:pPr marL="0" indent="0">
              <a:buClr>
                <a:schemeClr val="tx1"/>
              </a:buClr>
              <a:buSzPct val="100000"/>
              <a:buNone/>
            </a:pPr>
            <a:endParaRPr lang="en-US" dirty="0">
              <a:cs typeface="Calibri" panose="020F0502020204030204" pitchFamily="34" charset="0"/>
            </a:endParaRPr>
          </a:p>
          <a:p>
            <a:pPr>
              <a:buClr>
                <a:schemeClr val="tx1"/>
              </a:buClr>
              <a:buSzPct val="100000"/>
              <a:buFont typeface="Wingdings" panose="05000000000000000000" pitchFamily="2" charset="2"/>
              <a:buChar char="Ø"/>
            </a:pPr>
            <a:r>
              <a:rPr lang="en-US" sz="3800" dirty="0">
                <a:cs typeface="Calibri" panose="020F0502020204030204" pitchFamily="34" charset="0"/>
              </a:rPr>
              <a:t>If the device is plugged in</a:t>
            </a:r>
          </a:p>
          <a:p>
            <a:pPr>
              <a:buClr>
                <a:schemeClr val="tx1"/>
              </a:buClr>
              <a:buSzPct val="100000"/>
              <a:buFont typeface="Wingdings" panose="05000000000000000000" pitchFamily="2" charset="2"/>
              <a:buChar char="Ø"/>
            </a:pPr>
            <a:r>
              <a:rPr lang="en-US" sz="3800" dirty="0">
                <a:cs typeface="Calibri" panose="020F0502020204030204" pitchFamily="34" charset="0"/>
              </a:rPr>
              <a:t>Speed of vehicle </a:t>
            </a:r>
          </a:p>
          <a:p>
            <a:pPr marL="0" indent="0">
              <a:buClr>
                <a:schemeClr val="tx1"/>
              </a:buClr>
              <a:buSzPct val="100000"/>
              <a:buNone/>
            </a:pPr>
            <a:endParaRPr lang="en-US" sz="3800" dirty="0">
              <a:cs typeface="Calibri" panose="020F0502020204030204" pitchFamily="34" charset="0"/>
            </a:endParaRPr>
          </a:p>
          <a:p>
            <a:pPr marL="0" indent="0">
              <a:buClr>
                <a:schemeClr val="tx1"/>
              </a:buClr>
              <a:buSzPct val="100000"/>
              <a:buNone/>
            </a:pPr>
            <a:endParaRPr lang="en-US" sz="3800" dirty="0"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7509798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3279</TotalTime>
  <Words>440</Words>
  <Application>Microsoft Office PowerPoint</Application>
  <PresentationFormat>Widescreen</PresentationFormat>
  <Paragraphs>76</Paragraphs>
  <Slides>16</Slides>
  <Notes>0</Notes>
  <HiddenSlides>0</HiddenSlides>
  <MMClips>2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2" baseType="lpstr">
      <vt:lpstr>Arial</vt:lpstr>
      <vt:lpstr>Calibri</vt:lpstr>
      <vt:lpstr>Trebuchet MS</vt:lpstr>
      <vt:lpstr>Wingdings</vt:lpstr>
      <vt:lpstr>Wingdings 3</vt:lpstr>
      <vt:lpstr>Facet</vt:lpstr>
      <vt:lpstr>PowerPoint Presentation</vt:lpstr>
      <vt:lpstr>Vehicle Pre-Trip Inspection</vt:lpstr>
      <vt:lpstr>Vehicle Pre-Trip Inspection</vt:lpstr>
      <vt:lpstr>Vehicle Pre-Trip Inspection</vt:lpstr>
      <vt:lpstr>Vehicle Post-Trip Inspection</vt:lpstr>
      <vt:lpstr>Vehicle Post-Trip Inspections</vt:lpstr>
      <vt:lpstr>GPS Tracking</vt:lpstr>
      <vt:lpstr>GPS Tracking</vt:lpstr>
      <vt:lpstr>GPS Tracking</vt:lpstr>
      <vt:lpstr>GPS Tracking</vt:lpstr>
      <vt:lpstr>GPS Tracking</vt:lpstr>
      <vt:lpstr>GPS Tracking</vt:lpstr>
      <vt:lpstr>Vehicle Accident Procedure</vt:lpstr>
      <vt:lpstr>Vehicle Accident Procedure</vt:lpstr>
      <vt:lpstr>Vehicle Accident Procedure</vt:lpstr>
      <vt:lpstr>Questions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Dean, Brett</dc:creator>
  <cp:lastModifiedBy>Dean, Brett</cp:lastModifiedBy>
  <cp:revision>131</cp:revision>
  <cp:lastPrinted>2024-08-15T17:15:02Z</cp:lastPrinted>
  <dcterms:created xsi:type="dcterms:W3CDTF">2021-08-23T18:34:18Z</dcterms:created>
  <dcterms:modified xsi:type="dcterms:W3CDTF">2024-08-16T11:23:49Z</dcterms:modified>
</cp:coreProperties>
</file>