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  <p:sldId id="262" r:id="rId3"/>
    <p:sldId id="307" r:id="rId4"/>
    <p:sldId id="299" r:id="rId5"/>
    <p:sldId id="308" r:id="rId6"/>
    <p:sldId id="311" r:id="rId7"/>
    <p:sldId id="312" r:id="rId8"/>
    <p:sldId id="310" r:id="rId9"/>
    <p:sldId id="315" r:id="rId10"/>
    <p:sldId id="316" r:id="rId11"/>
    <p:sldId id="317" r:id="rId12"/>
    <p:sldId id="314" r:id="rId13"/>
    <p:sldId id="304" r:id="rId14"/>
    <p:sldId id="305" r:id="rId15"/>
    <p:sldId id="284" r:id="rId16"/>
    <p:sldId id="303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4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3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611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7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9076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24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31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27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7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2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3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6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65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92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1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6D021-A6C2-472F-B2D8-37983708FB17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5BAE4CC-0F73-4944-AE0B-99F7F7470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2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1H4tv_ZKnY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6E561BF-EB89-4D65-A30A-2C022AC839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9" t="23648" r="4106" b="22847"/>
          <a:stretch/>
        </p:blipFill>
        <p:spPr>
          <a:xfrm>
            <a:off x="715623" y="1099929"/>
            <a:ext cx="9090992" cy="3419062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7F18F48-2FBA-4AD8-89FA-36A20F120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0693" y="4581941"/>
            <a:ext cx="9332843" cy="2468880"/>
          </a:xfrm>
        </p:spPr>
        <p:txBody>
          <a:bodyPr>
            <a:noAutofit/>
          </a:bodyPr>
          <a:lstStyle/>
          <a:p>
            <a:pPr marL="571500" indent="-57150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</a:rPr>
              <a:t>Vehicle Pre-Trip and Post-Trip Inspections</a:t>
            </a:r>
          </a:p>
          <a:p>
            <a:pPr marL="571500" indent="-57150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</a:rPr>
              <a:t>GPS Tracking</a:t>
            </a:r>
          </a:p>
          <a:p>
            <a:pPr marL="571500" indent="-57150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</a:rPr>
              <a:t>Vehicle Accident Procedure</a:t>
            </a:r>
          </a:p>
          <a:p>
            <a:pPr algn="l"/>
            <a:endParaRPr lang="en-US" sz="4400" dirty="0"/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909397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GPS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Speeding puts the driver, passengers, pedestrians, as well as other drivers at risk of harm. 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1400" dirty="0">
              <a:cs typeface="Calibri" panose="020F050202020403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Speeding also increases the risk of potential damage to vehicles.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1200" dirty="0">
                <a:cs typeface="Calibri" panose="020F0502020204030204" pitchFamily="34" charset="0"/>
              </a:rPr>
              <a:t> 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It can also have a negative impact on GOBC’s reputation in our communities. 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38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035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GPS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If an employee is determined to have been going 8 miles per hour or over posted speed limit, it will result in corrective action.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dirty="0">
              <a:cs typeface="Calibri" panose="020F050202020403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Corrective action will follow GOBC’s Progressive Discipline Policy that consists of an employee receiving a verbal warning, written warning, suspension, and termination of employment. 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38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50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GPS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The intent of the GPS monitoring is NOT to punish employees, but to coach employees to better and safer driving behaviors. 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3800" dirty="0">
              <a:cs typeface="Calibri" panose="020F050202020403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dirty="0">
              <a:cs typeface="Calibri" panose="020F050202020403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Safer Driving     Less Claims     Money Savings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6F7ADD88-BC2C-4F6E-8FC2-A889100781FC}"/>
              </a:ext>
            </a:extLst>
          </p:cNvPr>
          <p:cNvSpPr/>
          <p:nvPr/>
        </p:nvSpPr>
        <p:spPr>
          <a:xfrm>
            <a:off x="3355848" y="4270248"/>
            <a:ext cx="457200" cy="2743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21B0DB82-F472-47B0-BA19-5BDE197EA31F}"/>
              </a:ext>
            </a:extLst>
          </p:cNvPr>
          <p:cNvSpPr/>
          <p:nvPr/>
        </p:nvSpPr>
        <p:spPr>
          <a:xfrm>
            <a:off x="6562344" y="4267200"/>
            <a:ext cx="457200" cy="2743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75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Accident Procedure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156D458-57FE-4487-9901-1C1EB3056507}"/>
              </a:ext>
            </a:extLst>
          </p:cNvPr>
          <p:cNvSpPr txBox="1">
            <a:spLocks/>
          </p:cNvSpPr>
          <p:nvPr/>
        </p:nvSpPr>
        <p:spPr>
          <a:xfrm>
            <a:off x="728870" y="1276984"/>
            <a:ext cx="10774017" cy="4712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car-crash-sound-eefect">
            <a:hlinkClick r:id="" action="ppaction://media"/>
            <a:extLst>
              <a:ext uri="{FF2B5EF4-FFF2-40B4-BE49-F238E27FC236}">
                <a16:creationId xmlns:a16="http://schemas.microsoft.com/office/drawing/2014/main" id="{92EC6501-C794-46CB-B085-A03B46FA5B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63212" y="5581016"/>
            <a:ext cx="609600" cy="609600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3744959-69AC-4235-8EFC-71539FA4EF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293" y="1858871"/>
            <a:ext cx="7153675" cy="2834640"/>
          </a:xfrm>
        </p:spPr>
      </p:pic>
    </p:spTree>
    <p:extLst>
      <p:ext uri="{BB962C8B-B14F-4D97-AF65-F5344CB8AC3E}">
        <p14:creationId xmlns:p14="http://schemas.microsoft.com/office/powerpoint/2010/main" val="10885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Accident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800" dirty="0">
                <a:cs typeface="Calibri" panose="020F0502020204030204" pitchFamily="34" charset="0"/>
              </a:rPr>
              <a:t>What is the 1st thing you should do?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3800" dirty="0"/>
              <a:t>1. Take immediate action to prevent further  damage/Injuries:</a:t>
            </a:r>
          </a:p>
          <a:p>
            <a:pPr lvl="1">
              <a:buClrTx/>
              <a:buFont typeface="Wingdings" panose="05000000000000000000" pitchFamily="2" charset="2"/>
              <a:buChar char="Ø"/>
            </a:pPr>
            <a:r>
              <a:rPr lang="en-US" sz="3800" dirty="0"/>
              <a:t> Pull onto side of road </a:t>
            </a:r>
          </a:p>
          <a:p>
            <a:pPr lvl="1">
              <a:buClrTx/>
              <a:buFont typeface="Wingdings" panose="05000000000000000000" pitchFamily="2" charset="2"/>
              <a:buChar char="Ø"/>
            </a:pPr>
            <a:r>
              <a:rPr lang="en-US" sz="3800" dirty="0"/>
              <a:t> Put on hazard lights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3800" spc="-150" dirty="0"/>
              <a:t>2. Call 911. Request assistance as needed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3800" dirty="0"/>
              <a:t>3. Notify your Supervisor </a:t>
            </a:r>
          </a:p>
        </p:txBody>
      </p:sp>
    </p:spTree>
    <p:extLst>
      <p:ext uri="{BB962C8B-B14F-4D97-AF65-F5344CB8AC3E}">
        <p14:creationId xmlns:p14="http://schemas.microsoft.com/office/powerpoint/2010/main" val="309219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EC5B53-656D-4F5A-8166-852A2BD3AB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64" b="11035"/>
          <a:stretch/>
        </p:blipFill>
        <p:spPr>
          <a:xfrm>
            <a:off x="5727550" y="4928615"/>
            <a:ext cx="2366682" cy="1499617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17736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Accident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30" y="1276984"/>
            <a:ext cx="9085326" cy="47123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800" dirty="0"/>
              <a:t>4. Remove Vehicle Accident Report from glove compartment and fill out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1200" dirty="0"/>
          </a:p>
          <a:p>
            <a:pPr marL="0" indent="0">
              <a:buNone/>
            </a:pPr>
            <a:r>
              <a:rPr lang="en-US" sz="3800" dirty="0"/>
              <a:t>5. Secure names and addresses of all witnesses to the accident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3800" dirty="0"/>
              <a:t>6. Vehicle Accident Report must be sent </a:t>
            </a:r>
            <a:r>
              <a:rPr lang="en-US" sz="3800" spc="-40" dirty="0"/>
              <a:t>to Facilities Director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76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609600"/>
            <a:ext cx="9418319" cy="1320800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" y="1551304"/>
            <a:ext cx="11841480" cy="489521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sz="3200" dirty="0">
              <a:highlight>
                <a:srgbClr val="FFFF00"/>
              </a:highlight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3200" dirty="0">
              <a:highlight>
                <a:srgbClr val="FFFF00"/>
              </a:highlight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32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6070E8-3067-4714-AFCB-EF13F4DE8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0" y="2380616"/>
            <a:ext cx="2926080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45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Pre-Trip Inspection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156D458-57FE-4487-9901-1C1EB3056507}"/>
              </a:ext>
            </a:extLst>
          </p:cNvPr>
          <p:cNvSpPr txBox="1">
            <a:spLocks/>
          </p:cNvSpPr>
          <p:nvPr/>
        </p:nvSpPr>
        <p:spPr>
          <a:xfrm>
            <a:off x="728870" y="1276984"/>
            <a:ext cx="10774017" cy="4712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Online Media 2" title="Pre-Trip Driving Inspection">
            <a:hlinkClick r:id="" action="ppaction://media"/>
            <a:extLst>
              <a:ext uri="{FF2B5EF4-FFF2-40B4-BE49-F238E27FC236}">
                <a16:creationId xmlns:a16="http://schemas.microsoft.com/office/drawing/2014/main" id="{C93554AF-76BD-4C67-A6DD-135D5F2D6E2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41463" y="2160588"/>
            <a:ext cx="6869112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2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Pre-Trip Inspection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800" dirty="0">
                <a:cs typeface="Calibri" panose="020F0502020204030204" pitchFamily="34" charset="0"/>
              </a:rPr>
              <a:t>PRIOR to driving an agency vehicle </a:t>
            </a:r>
          </a:p>
          <a:p>
            <a:pPr marL="0" indent="0">
              <a:buNone/>
            </a:pPr>
            <a:endParaRPr lang="en-US" sz="1600" dirty="0">
              <a:cs typeface="Calibri" panose="020F0502020204030204" pitchFamily="34" charset="0"/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Sign vehicle out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Fuel card, insurance card, registration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Exterior Check 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Interior Check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Safe to Drive?</a:t>
            </a:r>
          </a:p>
        </p:txBody>
      </p:sp>
    </p:spTree>
    <p:extLst>
      <p:ext uri="{BB962C8B-B14F-4D97-AF65-F5344CB8AC3E}">
        <p14:creationId xmlns:p14="http://schemas.microsoft.com/office/powerpoint/2010/main" val="365880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Pre-Trip Inspection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800" dirty="0">
                <a:cs typeface="Calibri" panose="020F0502020204030204" pitchFamily="34" charset="0"/>
              </a:rPr>
              <a:t>An Accurate Vehicle Pre-Trip Inspection:</a:t>
            </a:r>
          </a:p>
          <a:p>
            <a:pPr marL="0" indent="0">
              <a:buNone/>
            </a:pPr>
            <a:endParaRPr lang="en-US" sz="3800" dirty="0">
              <a:cs typeface="Calibri" panose="020F0502020204030204" pitchFamily="34" charset="0"/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3800" dirty="0">
                <a:cs typeface="Calibri" panose="020F0502020204030204" pitchFamily="34" charset="0"/>
              </a:rPr>
              <a:t>Keeps driver from leaving a facility with a vehicle that has an existing problem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3800" dirty="0">
                <a:cs typeface="Calibri" panose="020F0502020204030204" pitchFamily="34" charset="0"/>
              </a:rPr>
              <a:t>Helps to ensure safety of the staff, clients, and others on the road </a:t>
            </a:r>
          </a:p>
          <a:p>
            <a:pPr marL="0" indent="0">
              <a:buNone/>
            </a:pPr>
            <a:endParaRPr lang="en-US" sz="38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8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Post-Trip Inspection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Close Windows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Remove Belongings 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Lock Doors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Exterior Check 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Return keys and sign vehicle back in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Document ALL vehicle concerns   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ü"/>
            </a:pPr>
            <a:r>
              <a:rPr lang="en-US" sz="3800" dirty="0">
                <a:cs typeface="Calibri" panose="020F0502020204030204" pitchFamily="34" charset="0"/>
              </a:rPr>
              <a:t>Submit Maintenance Request</a:t>
            </a:r>
          </a:p>
        </p:txBody>
      </p:sp>
    </p:spTree>
    <p:extLst>
      <p:ext uri="{BB962C8B-B14F-4D97-AF65-F5344CB8AC3E}">
        <p14:creationId xmlns:p14="http://schemas.microsoft.com/office/powerpoint/2010/main" val="3393526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Vehicle Post-Trip Inspections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800" dirty="0">
                <a:cs typeface="Calibri" panose="020F0502020204030204" pitchFamily="34" charset="0"/>
              </a:rPr>
              <a:t>An Accurate Vehicle Post-Trip Inspection:</a:t>
            </a:r>
          </a:p>
          <a:p>
            <a:pPr marL="0" indent="0">
              <a:buNone/>
            </a:pPr>
            <a:endParaRPr lang="en-US" sz="3800" dirty="0">
              <a:cs typeface="Calibri" panose="020F0502020204030204" pitchFamily="34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en-US" sz="3800" dirty="0">
                <a:cs typeface="Calibri" panose="020F0502020204030204" pitchFamily="34" charset="0"/>
              </a:rPr>
              <a:t>Identifies any damage or concerns so they can be addressed in a timely manner</a:t>
            </a:r>
          </a:p>
          <a:p>
            <a:pPr marL="0" indent="0">
              <a:buNone/>
            </a:pPr>
            <a:endParaRPr lang="en-US" sz="3800" dirty="0"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800" dirty="0"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8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8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GPS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Insurance company recommended that we implement some risk mitigation to help reduce the frequency of some of our claims to keep insurance rates as low as possible.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1400" dirty="0">
              <a:cs typeface="Calibri" panose="020F050202020403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The primary recommendation was to implement a GPS tracking system in our agency vehicles.</a:t>
            </a:r>
          </a:p>
        </p:txBody>
      </p:sp>
    </p:spTree>
    <p:extLst>
      <p:ext uri="{BB962C8B-B14F-4D97-AF65-F5344CB8AC3E}">
        <p14:creationId xmlns:p14="http://schemas.microsoft.com/office/powerpoint/2010/main" val="216598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GPS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Greater Opportunities’ vehicles are equipped with GPS tracking devices to help monitor vehicle and driver performance. </a:t>
            </a:r>
          </a:p>
        </p:txBody>
      </p:sp>
    </p:spTree>
    <p:extLst>
      <p:ext uri="{BB962C8B-B14F-4D97-AF65-F5344CB8AC3E}">
        <p14:creationId xmlns:p14="http://schemas.microsoft.com/office/powerpoint/2010/main" val="223954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F9D8-03D2-4FF4-B69F-8013979EB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805"/>
            <a:ext cx="9336024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tx1"/>
                </a:solidFill>
              </a:rPr>
              <a:t>GPS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95F3-D98D-492F-8F86-366ADC714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426" y="1057528"/>
            <a:ext cx="9963150" cy="5206112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3800" dirty="0">
                <a:cs typeface="Calibri" panose="020F0502020204030204" pitchFamily="34" charset="0"/>
              </a:rPr>
              <a:t>The GPS Trackers monitors many items, but we will be monitoring: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dirty="0">
              <a:cs typeface="Calibri" panose="020F0502020204030204" pitchFamily="34" charset="0"/>
            </a:endParaRP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3800" dirty="0">
                <a:cs typeface="Calibri" panose="020F0502020204030204" pitchFamily="34" charset="0"/>
              </a:rPr>
              <a:t>If the device is plugged in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3800" dirty="0">
                <a:cs typeface="Calibri" panose="020F0502020204030204" pitchFamily="34" charset="0"/>
              </a:rPr>
              <a:t>Speed of vehicle 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3800" dirty="0">
              <a:cs typeface="Calibri" panose="020F0502020204030204" pitchFamily="34" charset="0"/>
            </a:endParaRP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38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5097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3279</TotalTime>
  <Words>440</Words>
  <Application>Microsoft Office PowerPoint</Application>
  <PresentationFormat>Widescreen</PresentationFormat>
  <Paragraphs>76</Paragraphs>
  <Slides>16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Trebuchet MS</vt:lpstr>
      <vt:lpstr>Wingdings</vt:lpstr>
      <vt:lpstr>Wingdings 3</vt:lpstr>
      <vt:lpstr>Facet</vt:lpstr>
      <vt:lpstr>PowerPoint Presentation</vt:lpstr>
      <vt:lpstr>Vehicle Pre-Trip Inspection</vt:lpstr>
      <vt:lpstr>Vehicle Pre-Trip Inspection</vt:lpstr>
      <vt:lpstr>Vehicle Pre-Trip Inspection</vt:lpstr>
      <vt:lpstr>Vehicle Post-Trip Inspection</vt:lpstr>
      <vt:lpstr>Vehicle Post-Trip Inspections</vt:lpstr>
      <vt:lpstr>GPS Tracking</vt:lpstr>
      <vt:lpstr>GPS Tracking</vt:lpstr>
      <vt:lpstr>GPS Tracking</vt:lpstr>
      <vt:lpstr>GPS Tracking</vt:lpstr>
      <vt:lpstr>GPS Tracking</vt:lpstr>
      <vt:lpstr>GPS Tracking</vt:lpstr>
      <vt:lpstr>Vehicle Accident Procedure</vt:lpstr>
      <vt:lpstr>Vehicle Accident Procedure</vt:lpstr>
      <vt:lpstr>Vehicle Accident Procedure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Dean, Brett</dc:creator>
  <cp:lastModifiedBy>Dean, Brett</cp:lastModifiedBy>
  <cp:revision>131</cp:revision>
  <cp:lastPrinted>2024-08-15T17:15:02Z</cp:lastPrinted>
  <dcterms:created xsi:type="dcterms:W3CDTF">2021-08-23T18:34:18Z</dcterms:created>
  <dcterms:modified xsi:type="dcterms:W3CDTF">2024-08-16T11:23:49Z</dcterms:modified>
</cp:coreProperties>
</file>